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7" r:id="rId2"/>
  </p:sldMasterIdLst>
  <p:sldIdLst>
    <p:sldId id="256" r:id="rId3"/>
    <p:sldId id="258" r:id="rId4"/>
    <p:sldId id="320" r:id="rId5"/>
    <p:sldId id="259" r:id="rId6"/>
    <p:sldId id="260" r:id="rId7"/>
    <p:sldId id="261" r:id="rId8"/>
    <p:sldId id="296" r:id="rId9"/>
    <p:sldId id="297" r:id="rId10"/>
    <p:sldId id="299" r:id="rId11"/>
    <p:sldId id="300" r:id="rId12"/>
    <p:sldId id="301" r:id="rId13"/>
    <p:sldId id="302" r:id="rId14"/>
    <p:sldId id="303" r:id="rId15"/>
    <p:sldId id="304" r:id="rId16"/>
    <p:sldId id="298" r:id="rId17"/>
    <p:sldId id="305" r:id="rId18"/>
    <p:sldId id="306" r:id="rId19"/>
    <p:sldId id="308" r:id="rId20"/>
    <p:sldId id="309" r:id="rId21"/>
    <p:sldId id="307" r:id="rId22"/>
    <p:sldId id="263" r:id="rId23"/>
    <p:sldId id="310" r:id="rId24"/>
    <p:sldId id="313" r:id="rId25"/>
    <p:sldId id="312" r:id="rId26"/>
    <p:sldId id="311" r:id="rId27"/>
    <p:sldId id="314" r:id="rId28"/>
    <p:sldId id="316" r:id="rId29"/>
    <p:sldId id="315" r:id="rId30"/>
    <p:sldId id="319" r:id="rId31"/>
    <p:sldId id="269" r:id="rId32"/>
    <p:sldId id="318" r:id="rId33"/>
    <p:sldId id="271" r:id="rId34"/>
    <p:sldId id="294" r:id="rId35"/>
    <p:sldId id="29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83" d="100"/>
          <a:sy n="83" d="100"/>
        </p:scale>
        <p:origin x="62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626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02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0177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6317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08828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913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343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6231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7367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AC03-B08E-4DA8-9D4F-980EB39C33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5072EF-2C5D-4654-9913-DC249C6B5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4B0802-1B5F-4A69-BEFD-3D7F7EBC4B43}"/>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a:extLst>
              <a:ext uri="{FF2B5EF4-FFF2-40B4-BE49-F238E27FC236}">
                <a16:creationId xmlns:a16="http://schemas.microsoft.com/office/drawing/2014/main" id="{DAB95B82-A373-4C6A-85BF-0CED6DE0D0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CD000-B8D6-4D0A-9522-336CE83E811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9016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C3CB-5B29-44D6-8861-674529FACA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8C8AAE-AC3C-4F08-BC38-1CEF7D54B5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AAC43-B77E-48AE-952E-F9004C99FDEF}"/>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a:extLst>
              <a:ext uri="{FF2B5EF4-FFF2-40B4-BE49-F238E27FC236}">
                <a16:creationId xmlns:a16="http://schemas.microsoft.com/office/drawing/2014/main" id="{1B4D163A-4C87-4B28-9548-11EEAE88BF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0A1F19-D2F1-4794-9B53-BBA7734E6BA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00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6740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7E71-8722-4640-A94F-833BA43C3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439BE0-BDDB-40DA-926F-0566F132D8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335BD3-C56C-4C86-8B40-3BE5DBDBCDC1}"/>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a:extLst>
              <a:ext uri="{FF2B5EF4-FFF2-40B4-BE49-F238E27FC236}">
                <a16:creationId xmlns:a16="http://schemas.microsoft.com/office/drawing/2014/main" id="{14EA0994-18EE-4D99-8D04-C5AFB8B6F0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929FA6-9AA3-49B6-B5A8-58323313C0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946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212FD-1F1C-4980-B6CC-36748FBA8F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174CA8-FCCF-4862-82EF-B6DBA3C1B7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7B4209-E0EA-4EAD-92B1-3BD659064B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E7C99B-0C9D-45DD-BDBE-F41E2B5E8AEE}"/>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6" name="Footer Placeholder 5">
            <a:extLst>
              <a:ext uri="{FF2B5EF4-FFF2-40B4-BE49-F238E27FC236}">
                <a16:creationId xmlns:a16="http://schemas.microsoft.com/office/drawing/2014/main" id="{79534ACB-BC9A-4560-845F-2EB2788DDA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BF6AEAA-4B3F-491F-9296-7D6CB85D5F9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3805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8A2D3-28F0-4835-9D38-E4057E85FE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143EF7-41E2-4EBD-A870-A4AE26AC5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CE300-1A7E-4F89-B913-AF6CA7114B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C0FC07-696B-4B8A-8AD7-5CC3CA3039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D0FD4C-91B7-4920-A510-0A5D9BB298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B5A9F9-3BF5-4BA5-9DDA-434B4C3FEFB8}"/>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8" name="Footer Placeholder 7">
            <a:extLst>
              <a:ext uri="{FF2B5EF4-FFF2-40B4-BE49-F238E27FC236}">
                <a16:creationId xmlns:a16="http://schemas.microsoft.com/office/drawing/2014/main" id="{BD25DD4C-9B0E-475A-851D-8301F4B115D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6B51086-63C0-45BB-8FCA-0169FDC3FBD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51252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E377-5755-4170-AEA0-441027EC24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30738A-0973-45C0-BA40-D3587792F262}"/>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4" name="Footer Placeholder 3">
            <a:extLst>
              <a:ext uri="{FF2B5EF4-FFF2-40B4-BE49-F238E27FC236}">
                <a16:creationId xmlns:a16="http://schemas.microsoft.com/office/drawing/2014/main" id="{6C56A91C-3E7D-45E5-99BE-B80412897A2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02656D7-CD4D-41B6-8266-632E5178855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4786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CD7396-1266-4107-953E-85E64EE2AA2F}"/>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3" name="Footer Placeholder 2">
            <a:extLst>
              <a:ext uri="{FF2B5EF4-FFF2-40B4-BE49-F238E27FC236}">
                <a16:creationId xmlns:a16="http://schemas.microsoft.com/office/drawing/2014/main" id="{3C016179-0DAB-4AEB-9B9B-FF26D511AFE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5F42D8-45C9-45A9-8484-7997B9C9AB9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0738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9A59-5A3F-401F-8F62-16048A3D15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32C3D8-098A-4B35-8564-1837DC943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FCB0BD-D58D-4C91-B464-95C290169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88D51-A17A-4AAA-93F3-85F156F60C96}"/>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6" name="Footer Placeholder 5">
            <a:extLst>
              <a:ext uri="{FF2B5EF4-FFF2-40B4-BE49-F238E27FC236}">
                <a16:creationId xmlns:a16="http://schemas.microsoft.com/office/drawing/2014/main" id="{E34CE68A-873D-4156-96FB-49AB8F96498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F17845-E8EB-4FC0-BEEC-1EBCB457834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1003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D5F3-631B-44D8-BA23-F68B7F74C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1A56E3-ECE3-4109-8A7C-1435D601EB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88C430-90FC-4359-8770-5568AC2E7A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2511C2-8975-4FBB-8AE5-314145ADA75B}"/>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6" name="Footer Placeholder 5">
            <a:extLst>
              <a:ext uri="{FF2B5EF4-FFF2-40B4-BE49-F238E27FC236}">
                <a16:creationId xmlns:a16="http://schemas.microsoft.com/office/drawing/2014/main" id="{AB15B1A7-F660-427C-A98E-C0A1474886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FFF6BDA-EC32-4E03-B0E8-291EF7B235B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3539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28B4-F36D-4A59-95EA-FA43C72B6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F2969F-4E55-46F8-B410-26CC3A5F7F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3B80D3-51E0-43EE-BDAC-440B6C3DC7D6}"/>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a:extLst>
              <a:ext uri="{FF2B5EF4-FFF2-40B4-BE49-F238E27FC236}">
                <a16:creationId xmlns:a16="http://schemas.microsoft.com/office/drawing/2014/main" id="{A4E1ECBD-0C1C-4E9D-ADC6-5CEDDE4A30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3E4589-157E-4BBF-92D8-356ECFF352E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78278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41414-3C87-41FE-A0CC-6428D70B0F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DE02C6-72E6-4526-A44D-DDD242B6A2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A4E93-EC57-468A-A5DF-ACC21275F9E6}"/>
              </a:ext>
            </a:extLst>
          </p:cNvPr>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a:extLst>
              <a:ext uri="{FF2B5EF4-FFF2-40B4-BE49-F238E27FC236}">
                <a16:creationId xmlns:a16="http://schemas.microsoft.com/office/drawing/2014/main" id="{6475FC79-5779-447C-87BC-502DD80DD6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00E116-38F9-4E86-921B-5ED59D998D2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4965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571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405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383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8146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5292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2477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9188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8/30/2021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892019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D2AB9-3B10-4B3C-988F-249069B888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C534BC-428F-4F9D-84EE-832BD7131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D06CC-070D-45AD-AE9E-0AEEBB9B76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8/30/2021</a:t>
            </a:fld>
            <a:endParaRPr lang="en-US" dirty="0"/>
          </a:p>
        </p:txBody>
      </p:sp>
      <p:sp>
        <p:nvSpPr>
          <p:cNvPr id="5" name="Footer Placeholder 4">
            <a:extLst>
              <a:ext uri="{FF2B5EF4-FFF2-40B4-BE49-F238E27FC236}">
                <a16:creationId xmlns:a16="http://schemas.microsoft.com/office/drawing/2014/main" id="{C09DD3E5-0303-4528-AEC9-BAE042975C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EEEBAE6-C3E8-4383-BBB3-56D9884D9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971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0B0B-4CA5-438D-B038-610E5C3D1A55}"/>
              </a:ext>
            </a:extLst>
          </p:cNvPr>
          <p:cNvSpPr>
            <a:spLocks noGrp="1"/>
          </p:cNvSpPr>
          <p:nvPr>
            <p:ph type="ctrTitle"/>
          </p:nvPr>
        </p:nvSpPr>
        <p:spPr>
          <a:xfrm>
            <a:off x="1154955" y="1447801"/>
            <a:ext cx="8825658" cy="1981200"/>
          </a:xfrm>
        </p:spPr>
        <p:txBody>
          <a:bodyPr/>
          <a:lstStyle/>
          <a:p>
            <a:r>
              <a:rPr lang="en-US" sz="5400" dirty="0"/>
              <a:t>CREDIT EDA CASE STUDY</a:t>
            </a:r>
          </a:p>
        </p:txBody>
      </p:sp>
      <p:sp>
        <p:nvSpPr>
          <p:cNvPr id="3" name="Subtitle 2">
            <a:extLst>
              <a:ext uri="{FF2B5EF4-FFF2-40B4-BE49-F238E27FC236}">
                <a16:creationId xmlns:a16="http://schemas.microsoft.com/office/drawing/2014/main" id="{A8F37A42-D90D-42E9-9DC7-BEFEC045D156}"/>
              </a:ext>
            </a:extLst>
          </p:cNvPr>
          <p:cNvSpPr>
            <a:spLocks noGrp="1"/>
          </p:cNvSpPr>
          <p:nvPr>
            <p:ph type="subTitle" idx="1"/>
          </p:nvPr>
        </p:nvSpPr>
        <p:spPr>
          <a:xfrm>
            <a:off x="6907696" y="4810538"/>
            <a:ext cx="4154556" cy="447261"/>
          </a:xfrm>
        </p:spPr>
        <p:txBody>
          <a:bodyPr>
            <a:normAutofit fontScale="70000" lnSpcReduction="20000"/>
          </a:bodyPr>
          <a:lstStyle/>
          <a:p>
            <a:r>
              <a:rPr lang="en-US" dirty="0"/>
              <a:t>By Rahul Tanpure and VIKRAM </a:t>
            </a:r>
            <a:r>
              <a:rPr lang="en-US" dirty="0" err="1"/>
              <a:t>Gandham</a:t>
            </a:r>
            <a:endParaRPr lang="en-US" dirty="0"/>
          </a:p>
        </p:txBody>
      </p:sp>
    </p:spTree>
    <p:extLst>
      <p:ext uri="{BB962C8B-B14F-4D97-AF65-F5344CB8AC3E}">
        <p14:creationId xmlns:p14="http://schemas.microsoft.com/office/powerpoint/2010/main" val="2482318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NAME_EDUCATION_TYPE</a:t>
            </a:r>
          </a:p>
          <a:p>
            <a:pPr marL="0" indent="0">
              <a:buNone/>
            </a:pPr>
            <a:endParaRPr lang="en-US" sz="1400" dirty="0"/>
          </a:p>
          <a:p>
            <a:pPr marL="0" indent="0">
              <a:buNone/>
            </a:pPr>
            <a:r>
              <a:rPr lang="en-US" sz="1400" dirty="0"/>
              <a:t>Points to be concluded from the chart on the right.</a:t>
            </a:r>
          </a:p>
          <a:p>
            <a:r>
              <a:rPr lang="en-US" sz="1400" b="0" i="0" dirty="0">
                <a:solidFill>
                  <a:srgbClr val="000000"/>
                </a:solidFill>
                <a:effectLst/>
              </a:rPr>
              <a:t> People with Secondary education have highest percentage in defaulter. </a:t>
            </a:r>
          </a:p>
          <a:p>
            <a:r>
              <a:rPr lang="en-US" sz="1400" b="0" i="0" dirty="0">
                <a:solidFill>
                  <a:srgbClr val="000000"/>
                </a:solidFill>
                <a:effectLst/>
              </a:rPr>
              <a:t>People with Higher education have highest percentage in Non defaulter</a:t>
            </a:r>
            <a:endParaRPr lang="en-US" sz="1400" dirty="0"/>
          </a:p>
        </p:txBody>
      </p:sp>
      <p:pic>
        <p:nvPicPr>
          <p:cNvPr id="4" name="Picture 3">
            <a:extLst>
              <a:ext uri="{FF2B5EF4-FFF2-40B4-BE49-F238E27FC236}">
                <a16:creationId xmlns:a16="http://schemas.microsoft.com/office/drawing/2014/main" id="{384BCCC5-BD2B-450C-B67D-72AF48DFA637}"/>
              </a:ext>
            </a:extLst>
          </p:cNvPr>
          <p:cNvPicPr>
            <a:picLocks noChangeAspect="1"/>
          </p:cNvPicPr>
          <p:nvPr/>
        </p:nvPicPr>
        <p:blipFill>
          <a:blip r:embed="rId2"/>
          <a:stretch>
            <a:fillRect/>
          </a:stretch>
        </p:blipFill>
        <p:spPr>
          <a:xfrm>
            <a:off x="4303645" y="1786515"/>
            <a:ext cx="7712764" cy="3957302"/>
          </a:xfrm>
          <a:prstGeom prst="rect">
            <a:avLst/>
          </a:prstGeom>
        </p:spPr>
      </p:pic>
    </p:spTree>
    <p:extLst>
      <p:ext uri="{BB962C8B-B14F-4D97-AF65-F5344CB8AC3E}">
        <p14:creationId xmlns:p14="http://schemas.microsoft.com/office/powerpoint/2010/main" val="163933206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428625" y="2249487"/>
            <a:ext cx="3278439" cy="3957302"/>
          </a:xfrm>
        </p:spPr>
        <p:txBody>
          <a:bodyPr>
            <a:normAutofit/>
          </a:bodyPr>
          <a:lstStyle/>
          <a:p>
            <a:pPr marL="0" indent="0">
              <a:buNone/>
            </a:pPr>
            <a:r>
              <a:rPr lang="en-US" sz="1400" b="1" dirty="0"/>
              <a:t>NAME_HOUSING_TYPE</a:t>
            </a:r>
          </a:p>
          <a:p>
            <a:pPr marL="0" indent="0">
              <a:buNone/>
            </a:pPr>
            <a:endParaRPr lang="en-US" sz="1400" b="1" dirty="0"/>
          </a:p>
          <a:p>
            <a:pPr marL="0" indent="0">
              <a:buNone/>
            </a:pPr>
            <a:r>
              <a:rPr lang="en-US" sz="1400" dirty="0"/>
              <a:t>Points to be concluded from the chart on the right.</a:t>
            </a:r>
          </a:p>
          <a:p>
            <a:r>
              <a:rPr lang="en-US" sz="1400" b="0" i="0" dirty="0">
                <a:solidFill>
                  <a:srgbClr val="000000"/>
                </a:solidFill>
                <a:effectLst/>
              </a:rPr>
              <a:t> Defaulters have a higher percentage of living with parents.</a:t>
            </a:r>
            <a:endParaRPr lang="en-US" sz="1400" dirty="0"/>
          </a:p>
          <a:p>
            <a:r>
              <a:rPr lang="en-US" sz="1400" b="0" i="0" dirty="0">
                <a:solidFill>
                  <a:srgbClr val="000000"/>
                </a:solidFill>
                <a:effectLst/>
              </a:rPr>
              <a:t>The percentages of non-defaulters have houses is higher than that of defaulters.</a:t>
            </a:r>
            <a:endParaRPr lang="en-US" sz="1400" dirty="0"/>
          </a:p>
        </p:txBody>
      </p:sp>
      <p:pic>
        <p:nvPicPr>
          <p:cNvPr id="4" name="Picture 3">
            <a:extLst>
              <a:ext uri="{FF2B5EF4-FFF2-40B4-BE49-F238E27FC236}">
                <a16:creationId xmlns:a16="http://schemas.microsoft.com/office/drawing/2014/main" id="{D61C2D04-50C9-4A9D-BFA3-0F9C81F9FB61}"/>
              </a:ext>
            </a:extLst>
          </p:cNvPr>
          <p:cNvPicPr>
            <a:picLocks noChangeAspect="1"/>
          </p:cNvPicPr>
          <p:nvPr/>
        </p:nvPicPr>
        <p:blipFill>
          <a:blip r:embed="rId2"/>
          <a:stretch>
            <a:fillRect/>
          </a:stretch>
        </p:blipFill>
        <p:spPr>
          <a:xfrm>
            <a:off x="4343400" y="1357803"/>
            <a:ext cx="7918174" cy="4382013"/>
          </a:xfrm>
          <a:prstGeom prst="rect">
            <a:avLst/>
          </a:prstGeom>
        </p:spPr>
      </p:pic>
    </p:spTree>
    <p:extLst>
      <p:ext uri="{BB962C8B-B14F-4D97-AF65-F5344CB8AC3E}">
        <p14:creationId xmlns:p14="http://schemas.microsoft.com/office/powerpoint/2010/main" val="241624378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ORGANIZATION_TYPE</a:t>
            </a:r>
          </a:p>
          <a:p>
            <a:pPr marL="0" indent="0">
              <a:buNone/>
            </a:pPr>
            <a:r>
              <a:rPr lang="en-US" sz="1400" dirty="0"/>
              <a:t>Points to be concluded from the chart on the right.</a:t>
            </a:r>
          </a:p>
          <a:p>
            <a:r>
              <a:rPr lang="en-US" sz="1400" dirty="0"/>
              <a:t>Clients which have applied for credits are from most of the organization type ‘Business entity Type 3’ , ‘Self employed’ , ‘Other’ , ‘Medicine’ and ‘Government’.</a:t>
            </a:r>
          </a:p>
          <a:p>
            <a:r>
              <a:rPr lang="en-US" sz="1400" dirty="0"/>
              <a:t>Less clients are from Industry type 8,type 6, type 10, religion and  trade type 5, type 4.</a:t>
            </a:r>
          </a:p>
        </p:txBody>
      </p:sp>
      <p:pic>
        <p:nvPicPr>
          <p:cNvPr id="4" name="Picture 3">
            <a:extLst>
              <a:ext uri="{FF2B5EF4-FFF2-40B4-BE49-F238E27FC236}">
                <a16:creationId xmlns:a16="http://schemas.microsoft.com/office/drawing/2014/main" id="{9ACC0BB2-E475-4B49-87B1-16375320E8F6}"/>
              </a:ext>
            </a:extLst>
          </p:cNvPr>
          <p:cNvPicPr>
            <a:picLocks noChangeAspect="1"/>
          </p:cNvPicPr>
          <p:nvPr/>
        </p:nvPicPr>
        <p:blipFill>
          <a:blip r:embed="rId2"/>
          <a:stretch>
            <a:fillRect/>
          </a:stretch>
        </p:blipFill>
        <p:spPr>
          <a:xfrm>
            <a:off x="4104861" y="1687252"/>
            <a:ext cx="8087139" cy="3630183"/>
          </a:xfrm>
          <a:prstGeom prst="rect">
            <a:avLst/>
          </a:prstGeom>
        </p:spPr>
      </p:pic>
    </p:spTree>
    <p:extLst>
      <p:ext uri="{BB962C8B-B14F-4D97-AF65-F5344CB8AC3E}">
        <p14:creationId xmlns:p14="http://schemas.microsoft.com/office/powerpoint/2010/main" val="273873029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FLAG_OWN_CAR</a:t>
            </a:r>
          </a:p>
          <a:p>
            <a:pPr marL="0" indent="0">
              <a:buNone/>
            </a:pPr>
            <a:endParaRPr lang="en-US" sz="1400" b="1" dirty="0"/>
          </a:p>
          <a:p>
            <a:pPr marL="0" indent="0">
              <a:buNone/>
            </a:pPr>
            <a:r>
              <a:rPr lang="en-US" sz="1400" dirty="0"/>
              <a:t>Points to be concluded from the chart on the right.</a:t>
            </a:r>
          </a:p>
          <a:p>
            <a:r>
              <a:rPr lang="en-US" sz="1400" b="0" i="0" dirty="0">
                <a:solidFill>
                  <a:srgbClr val="000000"/>
                </a:solidFill>
                <a:effectLst/>
              </a:rPr>
              <a:t>People who do not own car are most likely to default as they have higher percentage</a:t>
            </a:r>
            <a:endParaRPr lang="en-US" sz="1400" dirty="0"/>
          </a:p>
        </p:txBody>
      </p:sp>
      <p:pic>
        <p:nvPicPr>
          <p:cNvPr id="5" name="Picture 4">
            <a:extLst>
              <a:ext uri="{FF2B5EF4-FFF2-40B4-BE49-F238E27FC236}">
                <a16:creationId xmlns:a16="http://schemas.microsoft.com/office/drawing/2014/main" id="{29658461-F615-4D38-A9B8-1180A2C35AB1}"/>
              </a:ext>
            </a:extLst>
          </p:cNvPr>
          <p:cNvPicPr>
            <a:picLocks noChangeAspect="1"/>
          </p:cNvPicPr>
          <p:nvPr/>
        </p:nvPicPr>
        <p:blipFill>
          <a:blip r:embed="rId2"/>
          <a:stretch>
            <a:fillRect/>
          </a:stretch>
        </p:blipFill>
        <p:spPr>
          <a:xfrm>
            <a:off x="4105276" y="1599588"/>
            <a:ext cx="7943850" cy="4067787"/>
          </a:xfrm>
          <a:prstGeom prst="rect">
            <a:avLst/>
          </a:prstGeom>
        </p:spPr>
      </p:pic>
    </p:spTree>
    <p:extLst>
      <p:ext uri="{BB962C8B-B14F-4D97-AF65-F5344CB8AC3E}">
        <p14:creationId xmlns:p14="http://schemas.microsoft.com/office/powerpoint/2010/main" val="204299606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AGE_GRP</a:t>
            </a:r>
          </a:p>
          <a:p>
            <a:pPr marL="0" indent="0">
              <a:buNone/>
            </a:pPr>
            <a:endParaRPr lang="en-US" sz="1400" b="1" dirty="0"/>
          </a:p>
          <a:p>
            <a:pPr marL="0" indent="0">
              <a:buNone/>
            </a:pPr>
            <a:r>
              <a:rPr lang="en-US" sz="1400" dirty="0"/>
              <a:t>Points to be concluded from the chart on the right.</a:t>
            </a:r>
          </a:p>
          <a:p>
            <a:r>
              <a:rPr lang="en-US" sz="1400" b="0" i="0" dirty="0">
                <a:solidFill>
                  <a:srgbClr val="000000"/>
                </a:solidFill>
                <a:effectLst/>
              </a:rPr>
              <a:t>People in the age bracket of 27-33 are most likely to default as they have higher </a:t>
            </a:r>
            <a:r>
              <a:rPr lang="en-US" sz="1400" b="0" i="0" dirty="0" err="1">
                <a:solidFill>
                  <a:srgbClr val="000000"/>
                </a:solidFill>
                <a:effectLst/>
              </a:rPr>
              <a:t>percentge</a:t>
            </a:r>
            <a:r>
              <a:rPr lang="en-US" sz="1400" b="0" i="0" dirty="0">
                <a:solidFill>
                  <a:srgbClr val="000000"/>
                </a:solidFill>
                <a:effectLst/>
              </a:rPr>
              <a:t> in defaulters.</a:t>
            </a:r>
            <a:endParaRPr lang="en-US" sz="1400" dirty="0"/>
          </a:p>
        </p:txBody>
      </p:sp>
      <p:pic>
        <p:nvPicPr>
          <p:cNvPr id="5" name="Picture 4">
            <a:extLst>
              <a:ext uri="{FF2B5EF4-FFF2-40B4-BE49-F238E27FC236}">
                <a16:creationId xmlns:a16="http://schemas.microsoft.com/office/drawing/2014/main" id="{1FD119B7-8987-48EF-9152-0CB0BE538B44}"/>
              </a:ext>
            </a:extLst>
          </p:cNvPr>
          <p:cNvPicPr>
            <a:picLocks noChangeAspect="1"/>
          </p:cNvPicPr>
          <p:nvPr/>
        </p:nvPicPr>
        <p:blipFill>
          <a:blip r:embed="rId2"/>
          <a:stretch>
            <a:fillRect/>
          </a:stretch>
        </p:blipFill>
        <p:spPr>
          <a:xfrm>
            <a:off x="4152900" y="1946406"/>
            <a:ext cx="8039100" cy="3692394"/>
          </a:xfrm>
          <a:prstGeom prst="rect">
            <a:avLst/>
          </a:prstGeom>
        </p:spPr>
      </p:pic>
    </p:spTree>
    <p:extLst>
      <p:ext uri="{BB962C8B-B14F-4D97-AF65-F5344CB8AC3E}">
        <p14:creationId xmlns:p14="http://schemas.microsoft.com/office/powerpoint/2010/main" val="193518897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INCOME_GRP</a:t>
            </a:r>
          </a:p>
          <a:p>
            <a:pPr marL="0" indent="0">
              <a:buNone/>
            </a:pPr>
            <a:endParaRPr lang="en-US" sz="1400" dirty="0"/>
          </a:p>
          <a:p>
            <a:pPr marL="0" indent="0">
              <a:buNone/>
            </a:pPr>
            <a:r>
              <a:rPr lang="en-US" sz="1400" dirty="0"/>
              <a:t>Points to be concluded from the chart on the right.</a:t>
            </a:r>
          </a:p>
          <a:p>
            <a:r>
              <a:rPr lang="en-US" sz="1400" b="0" i="0" dirty="0">
                <a:solidFill>
                  <a:srgbClr val="000000"/>
                </a:solidFill>
                <a:effectLst/>
              </a:rPr>
              <a:t>The percentage of defaulters having low income and average income is higher than that of non-defaulters.</a:t>
            </a:r>
            <a:endParaRPr lang="en-US" sz="1400" dirty="0"/>
          </a:p>
        </p:txBody>
      </p:sp>
      <p:pic>
        <p:nvPicPr>
          <p:cNvPr id="4" name="Picture 3">
            <a:extLst>
              <a:ext uri="{FF2B5EF4-FFF2-40B4-BE49-F238E27FC236}">
                <a16:creationId xmlns:a16="http://schemas.microsoft.com/office/drawing/2014/main" id="{B10C1974-477B-4730-B635-72277552772E}"/>
              </a:ext>
            </a:extLst>
          </p:cNvPr>
          <p:cNvPicPr>
            <a:picLocks noChangeAspect="1"/>
          </p:cNvPicPr>
          <p:nvPr/>
        </p:nvPicPr>
        <p:blipFill>
          <a:blip r:embed="rId2"/>
          <a:stretch>
            <a:fillRect/>
          </a:stretch>
        </p:blipFill>
        <p:spPr>
          <a:xfrm>
            <a:off x="3924299" y="1918075"/>
            <a:ext cx="8162925" cy="3777875"/>
          </a:xfrm>
          <a:prstGeom prst="rect">
            <a:avLst/>
          </a:prstGeom>
        </p:spPr>
      </p:pic>
    </p:spTree>
    <p:extLst>
      <p:ext uri="{BB962C8B-B14F-4D97-AF65-F5344CB8AC3E}">
        <p14:creationId xmlns:p14="http://schemas.microsoft.com/office/powerpoint/2010/main" val="172053143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WORK_EXP</a:t>
            </a:r>
          </a:p>
          <a:p>
            <a:pPr marL="0" indent="0">
              <a:buNone/>
            </a:pPr>
            <a:r>
              <a:rPr lang="en-US" sz="1400" dirty="0"/>
              <a:t>Points to be concluded from the chart on the right.</a:t>
            </a:r>
          </a:p>
          <a:p>
            <a:r>
              <a:rPr lang="en-US" sz="1400" b="0" i="0" dirty="0">
                <a:solidFill>
                  <a:srgbClr val="000000"/>
                </a:solidFill>
                <a:effectLst/>
              </a:rPr>
              <a:t> People with 1-3 years of work experience are most likely to default</a:t>
            </a:r>
            <a:r>
              <a:rPr lang="en-US" sz="1400" dirty="0">
                <a:solidFill>
                  <a:srgbClr val="000000"/>
                </a:solidFill>
              </a:rPr>
              <a:t> as they have higher percentage in defaulters</a:t>
            </a:r>
            <a:endParaRPr lang="en-US" sz="1400" dirty="0"/>
          </a:p>
        </p:txBody>
      </p:sp>
      <p:pic>
        <p:nvPicPr>
          <p:cNvPr id="5" name="Picture 4">
            <a:extLst>
              <a:ext uri="{FF2B5EF4-FFF2-40B4-BE49-F238E27FC236}">
                <a16:creationId xmlns:a16="http://schemas.microsoft.com/office/drawing/2014/main" id="{99BC45A0-00AF-4AD1-9619-C2F23171BFD6}"/>
              </a:ext>
            </a:extLst>
          </p:cNvPr>
          <p:cNvPicPr>
            <a:picLocks noChangeAspect="1"/>
          </p:cNvPicPr>
          <p:nvPr/>
        </p:nvPicPr>
        <p:blipFill>
          <a:blip r:embed="rId2"/>
          <a:stretch>
            <a:fillRect/>
          </a:stretch>
        </p:blipFill>
        <p:spPr>
          <a:xfrm>
            <a:off x="4067175" y="1940734"/>
            <a:ext cx="7955860" cy="3879041"/>
          </a:xfrm>
          <a:prstGeom prst="rect">
            <a:avLst/>
          </a:prstGeom>
        </p:spPr>
      </p:pic>
    </p:spTree>
    <p:extLst>
      <p:ext uri="{BB962C8B-B14F-4D97-AF65-F5344CB8AC3E}">
        <p14:creationId xmlns:p14="http://schemas.microsoft.com/office/powerpoint/2010/main" val="128717694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239" y="2282180"/>
            <a:ext cx="2862444" cy="3957302"/>
          </a:xfrm>
        </p:spPr>
        <p:txBody>
          <a:bodyPr>
            <a:normAutofit fontScale="92500"/>
          </a:bodyPr>
          <a:lstStyle/>
          <a:p>
            <a:pPr marL="0" indent="0">
              <a:buNone/>
            </a:pPr>
            <a:r>
              <a:rPr lang="en-US" sz="1500" b="1" dirty="0"/>
              <a:t>AMT_CREDIT</a:t>
            </a:r>
          </a:p>
          <a:p>
            <a:pPr marL="0" indent="0">
              <a:buNone/>
            </a:pPr>
            <a:r>
              <a:rPr lang="en-US" sz="1400" dirty="0"/>
              <a:t>Points to be concluded from the distribution on the right.</a:t>
            </a:r>
          </a:p>
          <a:p>
            <a:r>
              <a:rPr lang="en-US" sz="1400" dirty="0"/>
              <a:t>The distribution is quite similar between Defaulters and non-Defaulters. Therefore, from the boxplot, it can be seen that the medians of defaulter and non-defaulters are almost equal. </a:t>
            </a:r>
          </a:p>
          <a:p>
            <a:r>
              <a:rPr lang="en-US" sz="1400" dirty="0"/>
              <a:t>The outliers of non-defaulters have higher values than defaulters. Loan amount </a:t>
            </a:r>
            <a:r>
              <a:rPr lang="en-US" sz="1400" dirty="0" err="1"/>
              <a:t>upto</a:t>
            </a:r>
            <a:r>
              <a:rPr lang="en-US" sz="1400" dirty="0"/>
              <a:t> 50000 - 75000 and 125000 -200000 are likely to be more defaulters</a:t>
            </a:r>
          </a:p>
        </p:txBody>
      </p:sp>
      <p:pic>
        <p:nvPicPr>
          <p:cNvPr id="5" name="Picture 4">
            <a:extLst>
              <a:ext uri="{FF2B5EF4-FFF2-40B4-BE49-F238E27FC236}">
                <a16:creationId xmlns:a16="http://schemas.microsoft.com/office/drawing/2014/main" id="{DD398180-9A21-4287-A406-DDC528CF39E7}"/>
              </a:ext>
            </a:extLst>
          </p:cNvPr>
          <p:cNvPicPr>
            <a:picLocks noChangeAspect="1"/>
          </p:cNvPicPr>
          <p:nvPr/>
        </p:nvPicPr>
        <p:blipFill>
          <a:blip r:embed="rId2"/>
          <a:stretch>
            <a:fillRect/>
          </a:stretch>
        </p:blipFill>
        <p:spPr>
          <a:xfrm>
            <a:off x="3995530" y="1573121"/>
            <a:ext cx="8305800" cy="4281027"/>
          </a:xfrm>
          <a:prstGeom prst="rect">
            <a:avLst/>
          </a:prstGeom>
        </p:spPr>
      </p:pic>
    </p:spTree>
    <p:extLst>
      <p:ext uri="{BB962C8B-B14F-4D97-AF65-F5344CB8AC3E}">
        <p14:creationId xmlns:p14="http://schemas.microsoft.com/office/powerpoint/2010/main" val="421349452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AMT_ANNUITY</a:t>
            </a:r>
          </a:p>
          <a:p>
            <a:pPr marL="0" indent="0">
              <a:buNone/>
            </a:pPr>
            <a:r>
              <a:rPr lang="en-US" sz="1400" dirty="0"/>
              <a:t>Points to be concluded from the graphs on the right.</a:t>
            </a:r>
          </a:p>
          <a:p>
            <a:r>
              <a:rPr lang="en-US" sz="1400" dirty="0">
                <a:solidFill>
                  <a:srgbClr val="000000"/>
                </a:solidFill>
              </a:rPr>
              <a:t>F</a:t>
            </a:r>
            <a:r>
              <a:rPr lang="en-US" sz="1400" b="0" i="0" dirty="0">
                <a:solidFill>
                  <a:srgbClr val="000000"/>
                </a:solidFill>
                <a:effectLst/>
              </a:rPr>
              <a:t>rom the boxplot, it can be seen that the medians of defaulter and non-defaulters are almost equal.</a:t>
            </a:r>
          </a:p>
          <a:p>
            <a:r>
              <a:rPr lang="en-US" sz="1400" b="0" i="0" dirty="0">
                <a:solidFill>
                  <a:srgbClr val="000000"/>
                </a:solidFill>
                <a:effectLst/>
              </a:rPr>
              <a:t>People who are repaying loan between 20000 to 40000 are more likely to be defaulters</a:t>
            </a:r>
            <a:endParaRPr lang="en-US" sz="1400" dirty="0"/>
          </a:p>
        </p:txBody>
      </p:sp>
      <p:pic>
        <p:nvPicPr>
          <p:cNvPr id="5" name="Picture 4">
            <a:extLst>
              <a:ext uri="{FF2B5EF4-FFF2-40B4-BE49-F238E27FC236}">
                <a16:creationId xmlns:a16="http://schemas.microsoft.com/office/drawing/2014/main" id="{8F8A6CF5-59D9-41DC-98D8-AD2A022F2BA2}"/>
              </a:ext>
            </a:extLst>
          </p:cNvPr>
          <p:cNvPicPr>
            <a:picLocks noChangeAspect="1"/>
          </p:cNvPicPr>
          <p:nvPr/>
        </p:nvPicPr>
        <p:blipFill>
          <a:blip r:embed="rId2"/>
          <a:stretch>
            <a:fillRect/>
          </a:stretch>
        </p:blipFill>
        <p:spPr>
          <a:xfrm>
            <a:off x="3975652" y="1941533"/>
            <a:ext cx="8216348" cy="3753589"/>
          </a:xfrm>
          <a:prstGeom prst="rect">
            <a:avLst/>
          </a:prstGeom>
        </p:spPr>
      </p:pic>
    </p:spTree>
    <p:extLst>
      <p:ext uri="{BB962C8B-B14F-4D97-AF65-F5344CB8AC3E}">
        <p14:creationId xmlns:p14="http://schemas.microsoft.com/office/powerpoint/2010/main" val="43304520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600" b="1" dirty="0"/>
              <a:t>AMT_GOODS_PRICE</a:t>
            </a:r>
          </a:p>
          <a:p>
            <a:pPr marL="0" indent="0">
              <a:buNone/>
            </a:pPr>
            <a:r>
              <a:rPr lang="en-US" sz="1400" dirty="0"/>
              <a:t>Points to be concluded from the graph on the right.</a:t>
            </a:r>
          </a:p>
          <a:p>
            <a:r>
              <a:rPr lang="en-US" sz="1400" b="0" i="0" dirty="0">
                <a:solidFill>
                  <a:srgbClr val="000000"/>
                </a:solidFill>
                <a:effectLst/>
              </a:rPr>
              <a:t> People who are taking loan for goods whose price is 20000 to 60000 are defaulters. </a:t>
            </a:r>
          </a:p>
          <a:p>
            <a:r>
              <a:rPr lang="en-US" sz="1400" dirty="0">
                <a:solidFill>
                  <a:srgbClr val="000000"/>
                </a:solidFill>
              </a:rPr>
              <a:t>F</a:t>
            </a:r>
            <a:r>
              <a:rPr lang="en-US" sz="1400" b="0" i="0" dirty="0">
                <a:solidFill>
                  <a:srgbClr val="000000"/>
                </a:solidFill>
                <a:effectLst/>
              </a:rPr>
              <a:t>rom the boxplot, it can be seen that the medians of defaulter and non-defaulters are almost equal. The outliers of non-defaulters have higher values than defaulters.</a:t>
            </a:r>
            <a:endParaRPr lang="en-US" sz="1400" dirty="0"/>
          </a:p>
        </p:txBody>
      </p:sp>
      <p:pic>
        <p:nvPicPr>
          <p:cNvPr id="5" name="Picture 4">
            <a:extLst>
              <a:ext uri="{FF2B5EF4-FFF2-40B4-BE49-F238E27FC236}">
                <a16:creationId xmlns:a16="http://schemas.microsoft.com/office/drawing/2014/main" id="{5C250428-9375-4272-A7FA-C938C7314760}"/>
              </a:ext>
            </a:extLst>
          </p:cNvPr>
          <p:cNvPicPr>
            <a:picLocks noChangeAspect="1"/>
          </p:cNvPicPr>
          <p:nvPr/>
        </p:nvPicPr>
        <p:blipFill>
          <a:blip r:embed="rId2"/>
          <a:stretch>
            <a:fillRect/>
          </a:stretch>
        </p:blipFill>
        <p:spPr>
          <a:xfrm>
            <a:off x="4045226" y="1684766"/>
            <a:ext cx="8146774" cy="3957302"/>
          </a:xfrm>
          <a:prstGeom prst="rect">
            <a:avLst/>
          </a:prstGeom>
        </p:spPr>
      </p:pic>
    </p:spTree>
    <p:extLst>
      <p:ext uri="{BB962C8B-B14F-4D97-AF65-F5344CB8AC3E}">
        <p14:creationId xmlns:p14="http://schemas.microsoft.com/office/powerpoint/2010/main" val="45827496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2E3D-2B62-4094-BD69-B280B3EBFC14}"/>
              </a:ext>
            </a:extLst>
          </p:cNvPr>
          <p:cNvSpPr>
            <a:spLocks noGrp="1"/>
          </p:cNvSpPr>
          <p:nvPr>
            <p:ph type="title"/>
          </p:nvPr>
        </p:nvSpPr>
        <p:spPr>
          <a:xfrm>
            <a:off x="820883" y="1151584"/>
            <a:ext cx="10550234" cy="566380"/>
          </a:xfrm>
        </p:spPr>
        <p:txBody>
          <a:bodyPr>
            <a:normAutofit/>
          </a:bodyPr>
          <a:lstStyle/>
          <a:p>
            <a:r>
              <a:rPr lang="en-US" sz="1400" dirty="0"/>
              <a:t>In this case study, we develop a basic understanding of risk analytics in banking and financial services and understand how data is used to minimize the risk of losing money while lending to customers.</a:t>
            </a:r>
          </a:p>
        </p:txBody>
      </p:sp>
      <p:sp>
        <p:nvSpPr>
          <p:cNvPr id="3" name="Title 1">
            <a:extLst>
              <a:ext uri="{FF2B5EF4-FFF2-40B4-BE49-F238E27FC236}">
                <a16:creationId xmlns:a16="http://schemas.microsoft.com/office/drawing/2014/main" id="{B6B050E4-F7C8-45E2-82BA-8730109C5B62}"/>
              </a:ext>
            </a:extLst>
          </p:cNvPr>
          <p:cNvSpPr txBox="1">
            <a:spLocks/>
          </p:cNvSpPr>
          <p:nvPr/>
        </p:nvSpPr>
        <p:spPr>
          <a:xfrm>
            <a:off x="820883" y="689577"/>
            <a:ext cx="2588491" cy="394213"/>
          </a:xfrm>
          <a:prstGeom prst="rect">
            <a:avLst/>
          </a:prstGeom>
          <a:solidFill>
            <a:schemeClr val="accent3"/>
          </a:solidFill>
        </p:spPr>
        <p:txBody>
          <a:bodyPr vert="horz" lIns="91440" tIns="45720" rIns="91440" bIns="45720" rtlCol="0" anchor="t">
            <a:normAutofit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Introduction</a:t>
            </a:r>
          </a:p>
        </p:txBody>
      </p:sp>
      <p:sp>
        <p:nvSpPr>
          <p:cNvPr id="4" name="Title 1">
            <a:extLst>
              <a:ext uri="{FF2B5EF4-FFF2-40B4-BE49-F238E27FC236}">
                <a16:creationId xmlns:a16="http://schemas.microsoft.com/office/drawing/2014/main" id="{DA3CCC6D-39B9-476F-8FCD-6E80C04FB458}"/>
              </a:ext>
            </a:extLst>
          </p:cNvPr>
          <p:cNvSpPr txBox="1">
            <a:spLocks/>
          </p:cNvSpPr>
          <p:nvPr/>
        </p:nvSpPr>
        <p:spPr>
          <a:xfrm>
            <a:off x="820883" y="2363620"/>
            <a:ext cx="10550234" cy="191899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anose="05000000000000000000" pitchFamily="2" charset="2"/>
              <a:buChar char="Ø"/>
            </a:pPr>
            <a:r>
              <a:rPr lang="en-US" sz="1400" dirty="0"/>
              <a:t>If the applicant is likely to repay the loan, then not approving the loan results in a loss of business to the company</a:t>
            </a:r>
          </a:p>
          <a:p>
            <a:pPr marL="285750" indent="-285750">
              <a:buFont typeface="Wingdings" panose="05000000000000000000" pitchFamily="2" charset="2"/>
              <a:buChar char="Ø"/>
            </a:pPr>
            <a:r>
              <a:rPr lang="en-US" sz="1400" dirty="0"/>
              <a:t>If the applicant is not likely to repay the loan, i.e. he/she is likely to default, then approving the loan may lead to a financial loss for the company.</a:t>
            </a:r>
          </a:p>
          <a:p>
            <a:endParaRPr lang="en-US" sz="300" dirty="0"/>
          </a:p>
          <a:p>
            <a:r>
              <a:rPr lang="en-US" sz="1400" dirty="0"/>
              <a:t>This case study aims to identify patterns which indicate if a client has difficulty paying their instalments which may be used approving / denying the loan. </a:t>
            </a:r>
          </a:p>
          <a:p>
            <a:pPr>
              <a:spcBef>
                <a:spcPts val="300"/>
              </a:spcBef>
            </a:pPr>
            <a:r>
              <a:rPr lang="en-US" sz="1400" dirty="0"/>
              <a:t>In other words, the company wants to understand the driving factors (or driver variables) behind loan default, i.e. the variables which are strong indicators of default. The company can utilize this knowledge for its portfolio and risk assessment.</a:t>
            </a:r>
          </a:p>
        </p:txBody>
      </p:sp>
      <p:sp>
        <p:nvSpPr>
          <p:cNvPr id="5" name="Title 1">
            <a:extLst>
              <a:ext uri="{FF2B5EF4-FFF2-40B4-BE49-F238E27FC236}">
                <a16:creationId xmlns:a16="http://schemas.microsoft.com/office/drawing/2014/main" id="{7D46E887-9179-4570-9E2B-FA5554563A57}"/>
              </a:ext>
            </a:extLst>
          </p:cNvPr>
          <p:cNvSpPr txBox="1">
            <a:spLocks/>
          </p:cNvSpPr>
          <p:nvPr/>
        </p:nvSpPr>
        <p:spPr>
          <a:xfrm>
            <a:off x="820883" y="1844029"/>
            <a:ext cx="2588491" cy="394213"/>
          </a:xfrm>
          <a:prstGeom prst="rect">
            <a:avLst/>
          </a:prstGeom>
          <a:solidFill>
            <a:schemeClr val="accent3"/>
          </a:solidFill>
        </p:spPr>
        <p:txBody>
          <a:bodyPr vert="horz" lIns="91440" tIns="45720" rIns="91440" bIns="45720" rtlCol="0" anchor="t">
            <a:normAutofit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Problem Statement</a:t>
            </a:r>
          </a:p>
        </p:txBody>
      </p:sp>
      <p:sp>
        <p:nvSpPr>
          <p:cNvPr id="6" name="Title 1">
            <a:extLst>
              <a:ext uri="{FF2B5EF4-FFF2-40B4-BE49-F238E27FC236}">
                <a16:creationId xmlns:a16="http://schemas.microsoft.com/office/drawing/2014/main" id="{8F295ACB-FDDB-413A-B1D2-FDE2603FAA0A}"/>
              </a:ext>
            </a:extLst>
          </p:cNvPr>
          <p:cNvSpPr txBox="1">
            <a:spLocks/>
          </p:cNvSpPr>
          <p:nvPr/>
        </p:nvSpPr>
        <p:spPr>
          <a:xfrm>
            <a:off x="820883" y="4802894"/>
            <a:ext cx="10550234" cy="1663429"/>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300"/>
              </a:spcBef>
            </a:pPr>
            <a:r>
              <a:rPr lang="en-US" sz="1400" dirty="0"/>
              <a:t>Checking the % of null values in columns and dropping the columns which have &gt;= 45% missing data </a:t>
            </a:r>
          </a:p>
          <a:p>
            <a:pPr>
              <a:spcBef>
                <a:spcPts val="300"/>
              </a:spcBef>
            </a:pPr>
            <a:r>
              <a:rPr lang="en-US" sz="1400" dirty="0"/>
              <a:t>Check for outliers 	Impute with most occurring value for Categorical columns</a:t>
            </a:r>
          </a:p>
          <a:p>
            <a:pPr>
              <a:spcBef>
                <a:spcPts val="300"/>
              </a:spcBef>
            </a:pPr>
            <a:r>
              <a:rPr lang="en-US" sz="1400" dirty="0"/>
              <a:t>				Impute with median value for Non-Categorical columns</a:t>
            </a:r>
          </a:p>
          <a:p>
            <a:pPr>
              <a:spcBef>
                <a:spcPts val="300"/>
              </a:spcBef>
            </a:pPr>
            <a:r>
              <a:rPr lang="en-US" sz="1400" dirty="0"/>
              <a:t>Check the imbalances in the data (Univariate Analysis)</a:t>
            </a:r>
          </a:p>
          <a:p>
            <a:pPr>
              <a:spcBef>
                <a:spcPts val="300"/>
              </a:spcBef>
            </a:pPr>
            <a:r>
              <a:rPr lang="en-US" sz="1400" dirty="0"/>
              <a:t>Merge the 2 data sets (Application &amp; Previous Application)</a:t>
            </a:r>
          </a:p>
          <a:p>
            <a:pPr>
              <a:spcBef>
                <a:spcPts val="300"/>
              </a:spcBef>
            </a:pPr>
            <a:r>
              <a:rPr lang="en-US" sz="1400" dirty="0"/>
              <a:t>Perform Bivariate Analysis to gather final insights.</a:t>
            </a:r>
          </a:p>
        </p:txBody>
      </p:sp>
      <p:sp>
        <p:nvSpPr>
          <p:cNvPr id="7" name="Title 1">
            <a:extLst>
              <a:ext uri="{FF2B5EF4-FFF2-40B4-BE49-F238E27FC236}">
                <a16:creationId xmlns:a16="http://schemas.microsoft.com/office/drawing/2014/main" id="{1E907798-E3C5-4B75-97C2-4689810D951F}"/>
              </a:ext>
            </a:extLst>
          </p:cNvPr>
          <p:cNvSpPr txBox="1">
            <a:spLocks/>
          </p:cNvSpPr>
          <p:nvPr/>
        </p:nvSpPr>
        <p:spPr>
          <a:xfrm>
            <a:off x="820883" y="4426412"/>
            <a:ext cx="2550390" cy="349734"/>
          </a:xfrm>
          <a:prstGeom prst="rect">
            <a:avLst/>
          </a:prstGeom>
          <a:solidFill>
            <a:schemeClr val="accent3"/>
          </a:solidFill>
        </p:spPr>
        <p:txBody>
          <a:bodyPr vert="horz" lIns="91440" tIns="45720" rIns="91440" bIns="45720" rtlCol="0" anchor="t">
            <a:normAutofit fontScale="92500" lnSpcReduction="2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Approach</a:t>
            </a:r>
          </a:p>
        </p:txBody>
      </p:sp>
    </p:spTree>
    <p:extLst>
      <p:ext uri="{BB962C8B-B14F-4D97-AF65-F5344CB8AC3E}">
        <p14:creationId xmlns:p14="http://schemas.microsoft.com/office/powerpoint/2010/main" val="111203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AMT_ANNUITY’ vs 'AMT_CREDIT</a:t>
            </a:r>
          </a:p>
          <a:p>
            <a:pPr marL="0" indent="0">
              <a:buNone/>
            </a:pPr>
            <a:endParaRPr lang="en-US" sz="1400" b="1" dirty="0"/>
          </a:p>
          <a:p>
            <a:pPr marL="0" indent="0">
              <a:buNone/>
            </a:pPr>
            <a:r>
              <a:rPr lang="en-US" sz="1400" dirty="0"/>
              <a:t>Points to be concluded from the graph on the right.</a:t>
            </a:r>
          </a:p>
          <a:p>
            <a:r>
              <a:rPr lang="en-US" sz="1400" b="0" i="0" dirty="0">
                <a:solidFill>
                  <a:srgbClr val="000000"/>
                </a:solidFill>
                <a:effectLst/>
              </a:rPr>
              <a:t>Loan annuity and loan amount both are directly related. </a:t>
            </a:r>
          </a:p>
          <a:p>
            <a:r>
              <a:rPr lang="en-US" sz="1400" b="0" i="0" dirty="0">
                <a:solidFill>
                  <a:srgbClr val="000000"/>
                </a:solidFill>
                <a:effectLst/>
              </a:rPr>
              <a:t>Defaulters are mostly who has taken loan for large amount</a:t>
            </a:r>
            <a:endParaRPr lang="en-US" sz="1400" dirty="0"/>
          </a:p>
        </p:txBody>
      </p:sp>
      <p:pic>
        <p:nvPicPr>
          <p:cNvPr id="5" name="Picture 4">
            <a:extLst>
              <a:ext uri="{FF2B5EF4-FFF2-40B4-BE49-F238E27FC236}">
                <a16:creationId xmlns:a16="http://schemas.microsoft.com/office/drawing/2014/main" id="{82321FF7-987D-4493-AF01-A930208354A9}"/>
              </a:ext>
            </a:extLst>
          </p:cNvPr>
          <p:cNvPicPr>
            <a:picLocks noChangeAspect="1"/>
          </p:cNvPicPr>
          <p:nvPr/>
        </p:nvPicPr>
        <p:blipFill>
          <a:blip r:embed="rId2"/>
          <a:stretch>
            <a:fillRect/>
          </a:stretch>
        </p:blipFill>
        <p:spPr>
          <a:xfrm>
            <a:off x="4124739" y="1964014"/>
            <a:ext cx="7644226" cy="3957303"/>
          </a:xfrm>
          <a:prstGeom prst="rect">
            <a:avLst/>
          </a:prstGeom>
        </p:spPr>
      </p:pic>
    </p:spTree>
    <p:extLst>
      <p:ext uri="{BB962C8B-B14F-4D97-AF65-F5344CB8AC3E}">
        <p14:creationId xmlns:p14="http://schemas.microsoft.com/office/powerpoint/2010/main" val="153651468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0AC-92AC-4F5C-BD22-44435AAC62F9}"/>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Distribution of Income range</a:t>
            </a:r>
          </a:p>
        </p:txBody>
      </p:sp>
      <p:sp>
        <p:nvSpPr>
          <p:cNvPr id="10" name="Content Placeholder 9">
            <a:extLst>
              <a:ext uri="{FF2B5EF4-FFF2-40B4-BE49-F238E27FC236}">
                <a16:creationId xmlns:a16="http://schemas.microsoft.com/office/drawing/2014/main" id="{CDBDB644-4803-465A-A9F6-6843DC61CFFC}"/>
              </a:ext>
            </a:extLst>
          </p:cNvPr>
          <p:cNvSpPr>
            <a:spLocks noGrp="1"/>
          </p:cNvSpPr>
          <p:nvPr>
            <p:ph idx="1"/>
          </p:nvPr>
        </p:nvSpPr>
        <p:spPr>
          <a:xfrm>
            <a:off x="844620" y="2249487"/>
            <a:ext cx="2862444" cy="3957302"/>
          </a:xfrm>
        </p:spPr>
        <p:txBody>
          <a:bodyPr>
            <a:normAutofit/>
          </a:bodyPr>
          <a:lstStyle/>
          <a:p>
            <a:pPr marL="0" indent="0">
              <a:buNone/>
            </a:pPr>
            <a:r>
              <a:rPr lang="en-US" sz="1400" b="1" dirty="0"/>
              <a:t>CODE_GENDER vs AMT_CREDIT</a:t>
            </a:r>
          </a:p>
          <a:p>
            <a:pPr marL="0" indent="0">
              <a:buNone/>
            </a:pPr>
            <a:endParaRPr lang="en-US" sz="1400" b="1" dirty="0"/>
          </a:p>
          <a:p>
            <a:pPr marL="0" indent="0">
              <a:buNone/>
            </a:pPr>
            <a:r>
              <a:rPr lang="en-US" sz="1400" dirty="0"/>
              <a:t>Points to be concluded from the boxplots on the right side.</a:t>
            </a:r>
          </a:p>
          <a:p>
            <a:r>
              <a:rPr lang="en-US" sz="1400" b="0" i="0" dirty="0">
                <a:solidFill>
                  <a:srgbClr val="000000"/>
                </a:solidFill>
                <a:effectLst/>
              </a:rPr>
              <a:t>Female slightly more in defaulters</a:t>
            </a:r>
            <a:r>
              <a:rPr lang="en-US" sz="1200" b="0" i="0" dirty="0">
                <a:solidFill>
                  <a:srgbClr val="000000"/>
                </a:solidFill>
                <a:effectLst/>
                <a:latin typeface="Helvetica Neue"/>
              </a:rPr>
              <a:t>.</a:t>
            </a:r>
            <a:endParaRPr lang="en-US" sz="1400" dirty="0"/>
          </a:p>
        </p:txBody>
      </p:sp>
      <p:pic>
        <p:nvPicPr>
          <p:cNvPr id="4" name="Picture 3">
            <a:extLst>
              <a:ext uri="{FF2B5EF4-FFF2-40B4-BE49-F238E27FC236}">
                <a16:creationId xmlns:a16="http://schemas.microsoft.com/office/drawing/2014/main" id="{8D9790D5-7821-40CC-9181-805A2C804AC8}"/>
              </a:ext>
            </a:extLst>
          </p:cNvPr>
          <p:cNvPicPr>
            <a:picLocks noChangeAspect="1"/>
          </p:cNvPicPr>
          <p:nvPr/>
        </p:nvPicPr>
        <p:blipFill>
          <a:blip r:embed="rId2"/>
          <a:stretch>
            <a:fillRect/>
          </a:stretch>
        </p:blipFill>
        <p:spPr>
          <a:xfrm>
            <a:off x="3981450" y="1215680"/>
            <a:ext cx="7575480" cy="4426640"/>
          </a:xfrm>
          <a:prstGeom prst="rect">
            <a:avLst/>
          </a:prstGeom>
        </p:spPr>
      </p:pic>
    </p:spTree>
    <p:extLst>
      <p:ext uri="{BB962C8B-B14F-4D97-AF65-F5344CB8AC3E}">
        <p14:creationId xmlns:p14="http://schemas.microsoft.com/office/powerpoint/2010/main" val="51856497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0AC-92AC-4F5C-BD22-44435AAC62F9}"/>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Distribution of Income range</a:t>
            </a:r>
          </a:p>
        </p:txBody>
      </p:sp>
      <p:sp>
        <p:nvSpPr>
          <p:cNvPr id="10" name="Content Placeholder 9">
            <a:extLst>
              <a:ext uri="{FF2B5EF4-FFF2-40B4-BE49-F238E27FC236}">
                <a16:creationId xmlns:a16="http://schemas.microsoft.com/office/drawing/2014/main" id="{CDBDB644-4803-465A-A9F6-6843DC61CFFC}"/>
              </a:ext>
            </a:extLst>
          </p:cNvPr>
          <p:cNvSpPr>
            <a:spLocks noGrp="1"/>
          </p:cNvSpPr>
          <p:nvPr>
            <p:ph idx="1"/>
          </p:nvPr>
        </p:nvSpPr>
        <p:spPr>
          <a:xfrm>
            <a:off x="514349" y="2249487"/>
            <a:ext cx="3686175" cy="3957302"/>
          </a:xfrm>
        </p:spPr>
        <p:txBody>
          <a:bodyPr>
            <a:normAutofit/>
          </a:bodyPr>
          <a:lstStyle/>
          <a:p>
            <a:pPr marL="0" indent="0">
              <a:buNone/>
            </a:pPr>
            <a:r>
              <a:rPr lang="en-US" sz="1400" b="1" dirty="0"/>
              <a:t>NAME_EDUCATION_TYPE vs AMT_CREDIT</a:t>
            </a:r>
          </a:p>
          <a:p>
            <a:pPr marL="0" indent="0">
              <a:buNone/>
            </a:pPr>
            <a:endParaRPr lang="en-US" sz="1400" dirty="0"/>
          </a:p>
          <a:p>
            <a:pPr marL="0" indent="0">
              <a:buNone/>
            </a:pPr>
            <a:r>
              <a:rPr lang="en-US" sz="1600" dirty="0"/>
              <a:t>Points to be concluded from the graph on the right side.</a:t>
            </a:r>
          </a:p>
          <a:p>
            <a:r>
              <a:rPr lang="en-US" sz="1400" b="0" i="0" dirty="0">
                <a:solidFill>
                  <a:srgbClr val="000000"/>
                </a:solidFill>
                <a:effectLst/>
              </a:rPr>
              <a:t> People with academic degree and high education have more credits.</a:t>
            </a:r>
            <a:endParaRPr lang="en-US" sz="1600" dirty="0"/>
          </a:p>
        </p:txBody>
      </p:sp>
      <p:pic>
        <p:nvPicPr>
          <p:cNvPr id="5" name="Picture 4">
            <a:extLst>
              <a:ext uri="{FF2B5EF4-FFF2-40B4-BE49-F238E27FC236}">
                <a16:creationId xmlns:a16="http://schemas.microsoft.com/office/drawing/2014/main" id="{98C44F8C-14E7-4277-BAAE-260877CDEAE8}"/>
              </a:ext>
            </a:extLst>
          </p:cNvPr>
          <p:cNvPicPr>
            <a:picLocks noChangeAspect="1"/>
          </p:cNvPicPr>
          <p:nvPr/>
        </p:nvPicPr>
        <p:blipFill>
          <a:blip r:embed="rId2"/>
          <a:stretch>
            <a:fillRect/>
          </a:stretch>
        </p:blipFill>
        <p:spPr>
          <a:xfrm>
            <a:off x="4273825" y="505239"/>
            <a:ext cx="7302569" cy="5497996"/>
          </a:xfrm>
          <a:prstGeom prst="rect">
            <a:avLst/>
          </a:prstGeom>
        </p:spPr>
      </p:pic>
    </p:spTree>
    <p:extLst>
      <p:ext uri="{BB962C8B-B14F-4D97-AF65-F5344CB8AC3E}">
        <p14:creationId xmlns:p14="http://schemas.microsoft.com/office/powerpoint/2010/main" val="2848950449"/>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0AC-92AC-4F5C-BD22-44435AAC62F9}"/>
              </a:ext>
            </a:extLst>
          </p:cNvPr>
          <p:cNvSpPr>
            <a:spLocks noGrp="1"/>
          </p:cNvSpPr>
          <p:nvPr>
            <p:ph type="title"/>
          </p:nvPr>
        </p:nvSpPr>
        <p:spPr>
          <a:xfrm>
            <a:off x="855266" y="618518"/>
            <a:ext cx="2851417" cy="1478570"/>
          </a:xfrm>
        </p:spPr>
        <p:txBody>
          <a:bodyPr>
            <a:normAutofit fontScale="90000"/>
          </a:bodyPr>
          <a:lstStyle/>
          <a:p>
            <a:r>
              <a:rPr lang="en-US" sz="3200">
                <a:solidFill>
                  <a:srgbClr val="FFFFFF"/>
                </a:solidFill>
              </a:rPr>
              <a:t>Distribution of Income range</a:t>
            </a:r>
          </a:p>
        </p:txBody>
      </p:sp>
      <p:sp>
        <p:nvSpPr>
          <p:cNvPr id="10" name="Content Placeholder 9">
            <a:extLst>
              <a:ext uri="{FF2B5EF4-FFF2-40B4-BE49-F238E27FC236}">
                <a16:creationId xmlns:a16="http://schemas.microsoft.com/office/drawing/2014/main" id="{CDBDB644-4803-465A-A9F6-6843DC61CFFC}"/>
              </a:ext>
            </a:extLst>
          </p:cNvPr>
          <p:cNvSpPr>
            <a:spLocks noGrp="1"/>
          </p:cNvSpPr>
          <p:nvPr>
            <p:ph idx="1"/>
          </p:nvPr>
        </p:nvSpPr>
        <p:spPr>
          <a:xfrm>
            <a:off x="844619" y="2249487"/>
            <a:ext cx="3432105" cy="3957302"/>
          </a:xfrm>
        </p:spPr>
        <p:txBody>
          <a:bodyPr>
            <a:normAutofit/>
          </a:bodyPr>
          <a:lstStyle/>
          <a:p>
            <a:pPr marL="0" indent="0">
              <a:buNone/>
            </a:pPr>
            <a:r>
              <a:rPr lang="en-US" sz="1400" b="1" dirty="0"/>
              <a:t>NAME_FAMILY_STATUS vs AMT_CREDIT</a:t>
            </a:r>
          </a:p>
          <a:p>
            <a:pPr marL="0" indent="0">
              <a:buNone/>
            </a:pPr>
            <a:r>
              <a:rPr lang="en-US" sz="1400" dirty="0"/>
              <a:t>Points to be concluded from the graph on the right side.</a:t>
            </a:r>
          </a:p>
          <a:p>
            <a:r>
              <a:rPr lang="en-US" sz="1400" dirty="0">
                <a:solidFill>
                  <a:srgbClr val="000000"/>
                </a:solidFill>
              </a:rPr>
              <a:t>P</a:t>
            </a:r>
            <a:r>
              <a:rPr lang="en-US" sz="1400" b="0" i="0" dirty="0">
                <a:solidFill>
                  <a:srgbClr val="000000"/>
                </a:solidFill>
                <a:effectLst/>
              </a:rPr>
              <a:t>eople who are married, civil married and separated have more credits.</a:t>
            </a:r>
            <a:endParaRPr lang="en-US" sz="1400" dirty="0"/>
          </a:p>
        </p:txBody>
      </p:sp>
      <p:pic>
        <p:nvPicPr>
          <p:cNvPr id="5" name="Picture 4">
            <a:extLst>
              <a:ext uri="{FF2B5EF4-FFF2-40B4-BE49-F238E27FC236}">
                <a16:creationId xmlns:a16="http://schemas.microsoft.com/office/drawing/2014/main" id="{0E69534C-31FE-4222-91E4-2E481ADD1852}"/>
              </a:ext>
            </a:extLst>
          </p:cNvPr>
          <p:cNvPicPr>
            <a:picLocks noChangeAspect="1"/>
          </p:cNvPicPr>
          <p:nvPr/>
        </p:nvPicPr>
        <p:blipFill>
          <a:blip r:embed="rId2"/>
          <a:stretch>
            <a:fillRect/>
          </a:stretch>
        </p:blipFill>
        <p:spPr>
          <a:xfrm>
            <a:off x="4780722" y="2249487"/>
            <a:ext cx="6878499" cy="3662155"/>
          </a:xfrm>
          <a:prstGeom prst="rect">
            <a:avLst/>
          </a:prstGeom>
        </p:spPr>
      </p:pic>
    </p:spTree>
    <p:extLst>
      <p:ext uri="{BB962C8B-B14F-4D97-AF65-F5344CB8AC3E}">
        <p14:creationId xmlns:p14="http://schemas.microsoft.com/office/powerpoint/2010/main" val="50534859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0AC-92AC-4F5C-BD22-44435AAC62F9}"/>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Distribution of Income range</a:t>
            </a:r>
          </a:p>
        </p:txBody>
      </p:sp>
      <p:sp>
        <p:nvSpPr>
          <p:cNvPr id="10" name="Content Placeholder 9">
            <a:extLst>
              <a:ext uri="{FF2B5EF4-FFF2-40B4-BE49-F238E27FC236}">
                <a16:creationId xmlns:a16="http://schemas.microsoft.com/office/drawing/2014/main" id="{CDBDB644-4803-465A-A9F6-6843DC61CFFC}"/>
              </a:ext>
            </a:extLst>
          </p:cNvPr>
          <p:cNvSpPr>
            <a:spLocks noGrp="1"/>
          </p:cNvSpPr>
          <p:nvPr>
            <p:ph idx="1"/>
          </p:nvPr>
        </p:nvSpPr>
        <p:spPr>
          <a:xfrm>
            <a:off x="561975" y="2249487"/>
            <a:ext cx="3495675" cy="3957302"/>
          </a:xfrm>
        </p:spPr>
        <p:txBody>
          <a:bodyPr>
            <a:normAutofit/>
          </a:bodyPr>
          <a:lstStyle/>
          <a:p>
            <a:pPr marL="0" indent="0">
              <a:buNone/>
            </a:pPr>
            <a:r>
              <a:rPr lang="en-US" sz="1400" b="1" dirty="0"/>
              <a:t>NAME_HOUSING_TYPE vs AMT_CREDIT</a:t>
            </a:r>
          </a:p>
          <a:p>
            <a:pPr marL="0" indent="0">
              <a:buNone/>
            </a:pPr>
            <a:r>
              <a:rPr lang="en-US" sz="1400" dirty="0"/>
              <a:t>Points to be concluded from the graph on the right side.</a:t>
            </a:r>
          </a:p>
          <a:p>
            <a:r>
              <a:rPr lang="en-US" sz="1400" b="0" i="0" dirty="0">
                <a:solidFill>
                  <a:srgbClr val="000000"/>
                </a:solidFill>
                <a:effectLst/>
              </a:rPr>
              <a:t>People living in office apartment are high in number then comes people living in municipal apartment who have more credits</a:t>
            </a:r>
            <a:endParaRPr lang="en-US" sz="1400" dirty="0"/>
          </a:p>
        </p:txBody>
      </p:sp>
      <p:pic>
        <p:nvPicPr>
          <p:cNvPr id="5" name="Picture 4">
            <a:extLst>
              <a:ext uri="{FF2B5EF4-FFF2-40B4-BE49-F238E27FC236}">
                <a16:creationId xmlns:a16="http://schemas.microsoft.com/office/drawing/2014/main" id="{02314A8D-882C-4721-940E-F064B3813A45}"/>
              </a:ext>
            </a:extLst>
          </p:cNvPr>
          <p:cNvPicPr>
            <a:picLocks noChangeAspect="1"/>
          </p:cNvPicPr>
          <p:nvPr/>
        </p:nvPicPr>
        <p:blipFill>
          <a:blip r:embed="rId2"/>
          <a:stretch>
            <a:fillRect/>
          </a:stretch>
        </p:blipFill>
        <p:spPr>
          <a:xfrm>
            <a:off x="4383157" y="1500809"/>
            <a:ext cx="7715588" cy="4236011"/>
          </a:xfrm>
          <a:prstGeom prst="rect">
            <a:avLst/>
          </a:prstGeom>
        </p:spPr>
      </p:pic>
    </p:spTree>
    <p:extLst>
      <p:ext uri="{BB962C8B-B14F-4D97-AF65-F5344CB8AC3E}">
        <p14:creationId xmlns:p14="http://schemas.microsoft.com/office/powerpoint/2010/main" val="179567353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0AC-92AC-4F5C-BD22-44435AAC62F9}"/>
              </a:ext>
            </a:extLst>
          </p:cNvPr>
          <p:cNvSpPr>
            <a:spLocks noGrp="1"/>
          </p:cNvSpPr>
          <p:nvPr>
            <p:ph type="title"/>
          </p:nvPr>
        </p:nvSpPr>
        <p:spPr>
          <a:xfrm>
            <a:off x="855266" y="618518"/>
            <a:ext cx="2851417" cy="1478570"/>
          </a:xfrm>
        </p:spPr>
        <p:txBody>
          <a:bodyPr>
            <a:normAutofit fontScale="90000"/>
          </a:bodyPr>
          <a:lstStyle/>
          <a:p>
            <a:r>
              <a:rPr lang="en-US" sz="3200">
                <a:solidFill>
                  <a:srgbClr val="FFFFFF"/>
                </a:solidFill>
              </a:rPr>
              <a:t>Distribution of Income range</a:t>
            </a:r>
          </a:p>
        </p:txBody>
      </p:sp>
      <p:sp>
        <p:nvSpPr>
          <p:cNvPr id="10" name="Content Placeholder 9">
            <a:extLst>
              <a:ext uri="{FF2B5EF4-FFF2-40B4-BE49-F238E27FC236}">
                <a16:creationId xmlns:a16="http://schemas.microsoft.com/office/drawing/2014/main" id="{CDBDB644-4803-465A-A9F6-6843DC61CFFC}"/>
              </a:ext>
            </a:extLst>
          </p:cNvPr>
          <p:cNvSpPr>
            <a:spLocks noGrp="1"/>
          </p:cNvSpPr>
          <p:nvPr>
            <p:ph idx="1"/>
          </p:nvPr>
        </p:nvSpPr>
        <p:spPr>
          <a:xfrm>
            <a:off x="844620" y="2249487"/>
            <a:ext cx="2660580" cy="3957302"/>
          </a:xfrm>
        </p:spPr>
        <p:txBody>
          <a:bodyPr>
            <a:normAutofit/>
          </a:bodyPr>
          <a:lstStyle/>
          <a:p>
            <a:pPr marL="0" indent="0">
              <a:buNone/>
            </a:pPr>
            <a:r>
              <a:rPr lang="en-US" sz="1400" b="1" dirty="0"/>
              <a:t>INCOME_GRP vs AGE_GRP</a:t>
            </a:r>
          </a:p>
          <a:p>
            <a:pPr marL="0" indent="0">
              <a:buNone/>
            </a:pPr>
            <a:r>
              <a:rPr lang="en-US" sz="1400" dirty="0"/>
              <a:t>Points to be concluded from the graph on the right side.</a:t>
            </a:r>
          </a:p>
          <a:p>
            <a:r>
              <a:rPr lang="en-US" sz="1400" b="0" i="0" dirty="0">
                <a:solidFill>
                  <a:srgbClr val="000000"/>
                </a:solidFill>
                <a:effectLst/>
              </a:rPr>
              <a:t>People in age group of 27-30 with average </a:t>
            </a:r>
            <a:r>
              <a:rPr lang="en-US" sz="1400" b="0" i="0" dirty="0" err="1">
                <a:solidFill>
                  <a:srgbClr val="000000"/>
                </a:solidFill>
                <a:effectLst/>
              </a:rPr>
              <a:t>incoem</a:t>
            </a:r>
            <a:r>
              <a:rPr lang="en-US" sz="1400" b="0" i="0" dirty="0">
                <a:solidFill>
                  <a:srgbClr val="000000"/>
                </a:solidFill>
                <a:effectLst/>
              </a:rPr>
              <a:t> are higher in defaulters.</a:t>
            </a:r>
          </a:p>
          <a:p>
            <a:r>
              <a:rPr lang="en-US" sz="1400" b="0" i="0" dirty="0">
                <a:solidFill>
                  <a:srgbClr val="000000"/>
                </a:solidFill>
                <a:effectLst/>
              </a:rPr>
              <a:t>People in age group of 27-59 with average income have higher no in non defaulters</a:t>
            </a:r>
            <a:endParaRPr lang="en-US" sz="1400" dirty="0"/>
          </a:p>
        </p:txBody>
      </p:sp>
      <p:pic>
        <p:nvPicPr>
          <p:cNvPr id="5" name="Picture 4">
            <a:extLst>
              <a:ext uri="{FF2B5EF4-FFF2-40B4-BE49-F238E27FC236}">
                <a16:creationId xmlns:a16="http://schemas.microsoft.com/office/drawing/2014/main" id="{9C1B03CB-0381-4F19-9F83-B1F66877328B}"/>
              </a:ext>
            </a:extLst>
          </p:cNvPr>
          <p:cNvPicPr>
            <a:picLocks noChangeAspect="1"/>
          </p:cNvPicPr>
          <p:nvPr/>
        </p:nvPicPr>
        <p:blipFill>
          <a:blip r:embed="rId2"/>
          <a:stretch>
            <a:fillRect/>
          </a:stretch>
        </p:blipFill>
        <p:spPr>
          <a:xfrm>
            <a:off x="3571875" y="1881826"/>
            <a:ext cx="8620125" cy="3633149"/>
          </a:xfrm>
          <a:prstGeom prst="rect">
            <a:avLst/>
          </a:prstGeom>
        </p:spPr>
      </p:pic>
    </p:spTree>
    <p:extLst>
      <p:ext uri="{BB962C8B-B14F-4D97-AF65-F5344CB8AC3E}">
        <p14:creationId xmlns:p14="http://schemas.microsoft.com/office/powerpoint/2010/main" val="237089769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0AC-92AC-4F5C-BD22-44435AAC62F9}"/>
              </a:ext>
            </a:extLst>
          </p:cNvPr>
          <p:cNvSpPr>
            <a:spLocks noGrp="1"/>
          </p:cNvSpPr>
          <p:nvPr>
            <p:ph type="title"/>
          </p:nvPr>
        </p:nvSpPr>
        <p:spPr>
          <a:xfrm>
            <a:off x="855266" y="618518"/>
            <a:ext cx="2851417" cy="1478570"/>
          </a:xfrm>
        </p:spPr>
        <p:txBody>
          <a:bodyPr>
            <a:normAutofit fontScale="90000"/>
          </a:bodyPr>
          <a:lstStyle/>
          <a:p>
            <a:r>
              <a:rPr lang="en-US" sz="3200">
                <a:solidFill>
                  <a:srgbClr val="FFFFFF"/>
                </a:solidFill>
              </a:rPr>
              <a:t>Distribution of Income range</a:t>
            </a:r>
          </a:p>
        </p:txBody>
      </p:sp>
      <p:sp>
        <p:nvSpPr>
          <p:cNvPr id="10" name="Content Placeholder 9">
            <a:extLst>
              <a:ext uri="{FF2B5EF4-FFF2-40B4-BE49-F238E27FC236}">
                <a16:creationId xmlns:a16="http://schemas.microsoft.com/office/drawing/2014/main" id="{CDBDB644-4803-465A-A9F6-6843DC61CFFC}"/>
              </a:ext>
            </a:extLst>
          </p:cNvPr>
          <p:cNvSpPr>
            <a:spLocks noGrp="1"/>
          </p:cNvSpPr>
          <p:nvPr>
            <p:ph idx="1"/>
          </p:nvPr>
        </p:nvSpPr>
        <p:spPr>
          <a:xfrm>
            <a:off x="245165" y="2249487"/>
            <a:ext cx="3959088" cy="3957302"/>
          </a:xfrm>
        </p:spPr>
        <p:txBody>
          <a:bodyPr>
            <a:normAutofit/>
          </a:bodyPr>
          <a:lstStyle/>
          <a:p>
            <a:pPr marL="0" indent="0">
              <a:buNone/>
            </a:pPr>
            <a:r>
              <a:rPr lang="en-US" sz="1400" b="1" dirty="0"/>
              <a:t>NAME_EDUCATION_TYPE’ vs 'INCOME_GRP</a:t>
            </a:r>
          </a:p>
          <a:p>
            <a:pPr marL="0" indent="0">
              <a:buNone/>
            </a:pPr>
            <a:endParaRPr lang="en-US" sz="1400" b="1" dirty="0"/>
          </a:p>
          <a:p>
            <a:pPr marL="0" indent="0">
              <a:buNone/>
            </a:pPr>
            <a:r>
              <a:rPr lang="en-US" sz="1400" dirty="0"/>
              <a:t>Points to be concluded from the graph on the right side.</a:t>
            </a:r>
          </a:p>
          <a:p>
            <a:r>
              <a:rPr lang="en-US" sz="1400" b="0" i="0" dirty="0">
                <a:solidFill>
                  <a:srgbClr val="000000"/>
                </a:solidFill>
                <a:effectLst/>
              </a:rPr>
              <a:t>People with Secondary education and average income are higher in defaulters and non defaulters..</a:t>
            </a:r>
            <a:r>
              <a:rPr lang="en-US" sz="1400" dirty="0"/>
              <a:t>.</a:t>
            </a:r>
          </a:p>
        </p:txBody>
      </p:sp>
      <p:pic>
        <p:nvPicPr>
          <p:cNvPr id="4" name="Picture 3">
            <a:extLst>
              <a:ext uri="{FF2B5EF4-FFF2-40B4-BE49-F238E27FC236}">
                <a16:creationId xmlns:a16="http://schemas.microsoft.com/office/drawing/2014/main" id="{C8683592-1376-475F-AECD-E1D3C6EDC555}"/>
              </a:ext>
            </a:extLst>
          </p:cNvPr>
          <p:cNvPicPr>
            <a:picLocks noChangeAspect="1"/>
          </p:cNvPicPr>
          <p:nvPr/>
        </p:nvPicPr>
        <p:blipFill>
          <a:blip r:embed="rId2"/>
          <a:stretch>
            <a:fillRect/>
          </a:stretch>
        </p:blipFill>
        <p:spPr>
          <a:xfrm>
            <a:off x="4204253" y="1928611"/>
            <a:ext cx="7742582" cy="3836085"/>
          </a:xfrm>
          <a:prstGeom prst="rect">
            <a:avLst/>
          </a:prstGeom>
        </p:spPr>
      </p:pic>
    </p:spTree>
    <p:extLst>
      <p:ext uri="{BB962C8B-B14F-4D97-AF65-F5344CB8AC3E}">
        <p14:creationId xmlns:p14="http://schemas.microsoft.com/office/powerpoint/2010/main" val="164977466"/>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0AC-92AC-4F5C-BD22-44435AAC62F9}"/>
              </a:ext>
            </a:extLst>
          </p:cNvPr>
          <p:cNvSpPr>
            <a:spLocks noGrp="1"/>
          </p:cNvSpPr>
          <p:nvPr>
            <p:ph type="title"/>
          </p:nvPr>
        </p:nvSpPr>
        <p:spPr>
          <a:xfrm>
            <a:off x="855266" y="618518"/>
            <a:ext cx="2851417" cy="1478570"/>
          </a:xfrm>
        </p:spPr>
        <p:txBody>
          <a:bodyPr>
            <a:normAutofit fontScale="90000"/>
          </a:bodyPr>
          <a:lstStyle/>
          <a:p>
            <a:r>
              <a:rPr lang="en-US" sz="3200">
                <a:solidFill>
                  <a:srgbClr val="FFFFFF"/>
                </a:solidFill>
              </a:rPr>
              <a:t>Distribution of Income range</a:t>
            </a:r>
          </a:p>
        </p:txBody>
      </p:sp>
      <p:sp>
        <p:nvSpPr>
          <p:cNvPr id="10" name="Content Placeholder 9">
            <a:extLst>
              <a:ext uri="{FF2B5EF4-FFF2-40B4-BE49-F238E27FC236}">
                <a16:creationId xmlns:a16="http://schemas.microsoft.com/office/drawing/2014/main" id="{CDBDB644-4803-465A-A9F6-6843DC61CFFC}"/>
              </a:ext>
            </a:extLst>
          </p:cNvPr>
          <p:cNvSpPr>
            <a:spLocks noGrp="1"/>
          </p:cNvSpPr>
          <p:nvPr>
            <p:ph idx="1"/>
          </p:nvPr>
        </p:nvSpPr>
        <p:spPr>
          <a:xfrm>
            <a:off x="0" y="2282180"/>
            <a:ext cx="4029075" cy="3957302"/>
          </a:xfrm>
        </p:spPr>
        <p:txBody>
          <a:bodyPr>
            <a:normAutofit/>
          </a:bodyPr>
          <a:lstStyle/>
          <a:p>
            <a:pPr marL="0" indent="0">
              <a:buNone/>
            </a:pPr>
            <a:r>
              <a:rPr lang="en-US" sz="1400" b="1" dirty="0"/>
              <a:t>NAME_CONTRACT_TYPE’ vs 'CODE_GENDER</a:t>
            </a:r>
          </a:p>
          <a:p>
            <a:pPr marL="0" indent="0">
              <a:buNone/>
            </a:pPr>
            <a:endParaRPr lang="en-US" sz="1400" dirty="0"/>
          </a:p>
          <a:p>
            <a:pPr marL="0" indent="0">
              <a:buNone/>
            </a:pPr>
            <a:r>
              <a:rPr lang="en-US" sz="1400" dirty="0"/>
              <a:t>Points to be concluded from the graph on the right side.</a:t>
            </a:r>
          </a:p>
          <a:p>
            <a:r>
              <a:rPr lang="en-US" sz="1400" b="0" i="0" dirty="0">
                <a:solidFill>
                  <a:srgbClr val="000000"/>
                </a:solidFill>
                <a:effectLst/>
              </a:rPr>
              <a:t>Females are higher in defaulters having both cash loans and revolving loans.</a:t>
            </a:r>
            <a:endParaRPr lang="en-US" sz="1400" dirty="0"/>
          </a:p>
        </p:txBody>
      </p:sp>
      <p:pic>
        <p:nvPicPr>
          <p:cNvPr id="4" name="Picture 3">
            <a:extLst>
              <a:ext uri="{FF2B5EF4-FFF2-40B4-BE49-F238E27FC236}">
                <a16:creationId xmlns:a16="http://schemas.microsoft.com/office/drawing/2014/main" id="{B6CD7B3A-E522-48F5-BB1D-A21847A62142}"/>
              </a:ext>
            </a:extLst>
          </p:cNvPr>
          <p:cNvPicPr>
            <a:picLocks noChangeAspect="1"/>
          </p:cNvPicPr>
          <p:nvPr/>
        </p:nvPicPr>
        <p:blipFill>
          <a:blip r:embed="rId2"/>
          <a:stretch>
            <a:fillRect/>
          </a:stretch>
        </p:blipFill>
        <p:spPr>
          <a:xfrm>
            <a:off x="4124325" y="2067270"/>
            <a:ext cx="8067675" cy="3666779"/>
          </a:xfrm>
          <a:prstGeom prst="rect">
            <a:avLst/>
          </a:prstGeom>
        </p:spPr>
      </p:pic>
    </p:spTree>
    <p:extLst>
      <p:ext uri="{BB962C8B-B14F-4D97-AF65-F5344CB8AC3E}">
        <p14:creationId xmlns:p14="http://schemas.microsoft.com/office/powerpoint/2010/main" val="258030148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0AC-92AC-4F5C-BD22-44435AAC62F9}"/>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Distribution of Income range</a:t>
            </a:r>
          </a:p>
        </p:txBody>
      </p:sp>
      <p:sp>
        <p:nvSpPr>
          <p:cNvPr id="10" name="Content Placeholder 9">
            <a:extLst>
              <a:ext uri="{FF2B5EF4-FFF2-40B4-BE49-F238E27FC236}">
                <a16:creationId xmlns:a16="http://schemas.microsoft.com/office/drawing/2014/main" id="{CDBDB644-4803-465A-A9F6-6843DC61CFFC}"/>
              </a:ext>
            </a:extLst>
          </p:cNvPr>
          <p:cNvSpPr>
            <a:spLocks noGrp="1"/>
          </p:cNvSpPr>
          <p:nvPr>
            <p:ph idx="1"/>
          </p:nvPr>
        </p:nvSpPr>
        <p:spPr>
          <a:xfrm>
            <a:off x="104775" y="2249487"/>
            <a:ext cx="4019549" cy="3957302"/>
          </a:xfrm>
        </p:spPr>
        <p:txBody>
          <a:bodyPr>
            <a:normAutofit/>
          </a:bodyPr>
          <a:lstStyle/>
          <a:p>
            <a:pPr marL="0" indent="0">
              <a:buNone/>
            </a:pPr>
            <a:r>
              <a:rPr lang="en-US" sz="1400" b="1" dirty="0"/>
              <a:t>NAME_EDUCATION_TYPE’ vs 'CODE_GENDER</a:t>
            </a:r>
          </a:p>
          <a:p>
            <a:pPr marL="0" indent="0">
              <a:buNone/>
            </a:pPr>
            <a:endParaRPr lang="en-US" sz="1400" dirty="0"/>
          </a:p>
          <a:p>
            <a:pPr marL="0" indent="0">
              <a:buNone/>
            </a:pPr>
            <a:r>
              <a:rPr lang="en-US" sz="1400" dirty="0"/>
              <a:t>Points to be concluded from the graph on the right side.</a:t>
            </a:r>
          </a:p>
          <a:p>
            <a:r>
              <a:rPr lang="en-US" sz="1400" b="0" i="0" dirty="0">
                <a:solidFill>
                  <a:srgbClr val="000000"/>
                </a:solidFill>
                <a:effectLst/>
              </a:rPr>
              <a:t>Females have higher number in defaulters with secondary education, incomplete higher, higher education</a:t>
            </a:r>
            <a:endParaRPr lang="en-US" sz="1400" dirty="0"/>
          </a:p>
        </p:txBody>
      </p:sp>
      <p:pic>
        <p:nvPicPr>
          <p:cNvPr id="7" name="Picture 6">
            <a:extLst>
              <a:ext uri="{FF2B5EF4-FFF2-40B4-BE49-F238E27FC236}">
                <a16:creationId xmlns:a16="http://schemas.microsoft.com/office/drawing/2014/main" id="{ACF6D00C-8DC5-4AC8-BBB4-B5C6165E734A}"/>
              </a:ext>
            </a:extLst>
          </p:cNvPr>
          <p:cNvPicPr>
            <a:picLocks noChangeAspect="1"/>
          </p:cNvPicPr>
          <p:nvPr/>
        </p:nvPicPr>
        <p:blipFill>
          <a:blip r:embed="rId2"/>
          <a:stretch>
            <a:fillRect/>
          </a:stretch>
        </p:blipFill>
        <p:spPr>
          <a:xfrm>
            <a:off x="4124324" y="1814410"/>
            <a:ext cx="8067676" cy="3881540"/>
          </a:xfrm>
          <a:prstGeom prst="rect">
            <a:avLst/>
          </a:prstGeom>
        </p:spPr>
      </p:pic>
    </p:spTree>
    <p:extLst>
      <p:ext uri="{BB962C8B-B14F-4D97-AF65-F5344CB8AC3E}">
        <p14:creationId xmlns:p14="http://schemas.microsoft.com/office/powerpoint/2010/main" val="92507582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592AC-D05E-45A8-8192-BEA852ACC732}"/>
              </a:ext>
            </a:extLst>
          </p:cNvPr>
          <p:cNvSpPr>
            <a:spLocks noGrp="1"/>
          </p:cNvSpPr>
          <p:nvPr>
            <p:ph type="title"/>
          </p:nvPr>
        </p:nvSpPr>
        <p:spPr>
          <a:xfrm>
            <a:off x="2781299" y="114300"/>
            <a:ext cx="8772525" cy="447675"/>
          </a:xfrm>
        </p:spPr>
        <p:txBody>
          <a:bodyPr>
            <a:normAutofit fontScale="90000"/>
          </a:bodyPr>
          <a:lstStyle/>
          <a:p>
            <a:r>
              <a:rPr lang="en-US" dirty="0"/>
              <a:t>Correlation For target 0(Non -Defaulter)</a:t>
            </a:r>
          </a:p>
        </p:txBody>
      </p:sp>
      <p:pic>
        <p:nvPicPr>
          <p:cNvPr id="5" name="Picture 4" descr="A picture containing text, scoreboard, display&#10;&#10;Description automatically generated">
            <a:extLst>
              <a:ext uri="{FF2B5EF4-FFF2-40B4-BE49-F238E27FC236}">
                <a16:creationId xmlns:a16="http://schemas.microsoft.com/office/drawing/2014/main" id="{3DD3447D-15E4-4E49-B07B-FAF4CF5CF79D}"/>
              </a:ext>
            </a:extLst>
          </p:cNvPr>
          <p:cNvPicPr>
            <a:picLocks noChangeAspect="1"/>
          </p:cNvPicPr>
          <p:nvPr/>
        </p:nvPicPr>
        <p:blipFill>
          <a:blip r:embed="rId2"/>
          <a:stretch>
            <a:fillRect/>
          </a:stretch>
        </p:blipFill>
        <p:spPr>
          <a:xfrm>
            <a:off x="104775" y="715203"/>
            <a:ext cx="11795263" cy="6142797"/>
          </a:xfrm>
          <a:prstGeom prst="rect">
            <a:avLst/>
          </a:prstGeom>
        </p:spPr>
      </p:pic>
    </p:spTree>
    <p:extLst>
      <p:ext uri="{BB962C8B-B14F-4D97-AF65-F5344CB8AC3E}">
        <p14:creationId xmlns:p14="http://schemas.microsoft.com/office/powerpoint/2010/main" val="3722336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2E3D-2B62-4094-BD69-B280B3EBFC14}"/>
              </a:ext>
            </a:extLst>
          </p:cNvPr>
          <p:cNvSpPr>
            <a:spLocks noGrp="1"/>
          </p:cNvSpPr>
          <p:nvPr>
            <p:ph type="title"/>
          </p:nvPr>
        </p:nvSpPr>
        <p:spPr>
          <a:xfrm>
            <a:off x="1143001" y="2053423"/>
            <a:ext cx="9905998" cy="1478570"/>
          </a:xfrm>
        </p:spPr>
        <p:txBody>
          <a:bodyPr>
            <a:normAutofit fontScale="90000"/>
          </a:bodyPr>
          <a:lstStyle/>
          <a:p>
            <a:r>
              <a:rPr lang="en-US" sz="3200" dirty="0"/>
              <a:t>The below slides include analysis done for Target 1 named as ‘Default’ and Target 0 named as ‘Non - Default’ and concluded in the end</a:t>
            </a:r>
          </a:p>
        </p:txBody>
      </p:sp>
    </p:spTree>
    <p:extLst>
      <p:ext uri="{BB962C8B-B14F-4D97-AF65-F5344CB8AC3E}">
        <p14:creationId xmlns:p14="http://schemas.microsoft.com/office/powerpoint/2010/main" val="215231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3500-B733-42AD-B264-E82B7644A292}"/>
              </a:ext>
            </a:extLst>
          </p:cNvPr>
          <p:cNvSpPr>
            <a:spLocks noGrp="1"/>
          </p:cNvSpPr>
          <p:nvPr>
            <p:ph type="title"/>
          </p:nvPr>
        </p:nvSpPr>
        <p:spPr>
          <a:xfrm>
            <a:off x="1314449" y="433668"/>
            <a:ext cx="10477501" cy="1233207"/>
          </a:xfrm>
        </p:spPr>
        <p:txBody>
          <a:bodyPr/>
          <a:lstStyle/>
          <a:p>
            <a:r>
              <a:rPr lang="en-US" sz="3600" dirty="0"/>
              <a:t>Conclusion from correlation target 0</a:t>
            </a:r>
          </a:p>
        </p:txBody>
      </p:sp>
      <p:sp>
        <p:nvSpPr>
          <p:cNvPr id="3" name="Content Placeholder 2">
            <a:extLst>
              <a:ext uri="{FF2B5EF4-FFF2-40B4-BE49-F238E27FC236}">
                <a16:creationId xmlns:a16="http://schemas.microsoft.com/office/drawing/2014/main" id="{6E298197-A6D4-4C30-BC5E-90510F40403E}"/>
              </a:ext>
            </a:extLst>
          </p:cNvPr>
          <p:cNvSpPr>
            <a:spLocks noGrp="1"/>
          </p:cNvSpPr>
          <p:nvPr>
            <p:ph idx="1"/>
          </p:nvPr>
        </p:nvSpPr>
        <p:spPr/>
        <p:txBody>
          <a:bodyPr>
            <a:normAutofit fontScale="85000" lnSpcReduction="10000"/>
          </a:bodyPr>
          <a:lstStyle/>
          <a:p>
            <a:pPr marL="0" indent="0">
              <a:buNone/>
            </a:pPr>
            <a:r>
              <a:rPr lang="en-US" dirty="0">
                <a:solidFill>
                  <a:schemeClr val="bg1"/>
                </a:solidFill>
              </a:rPr>
              <a:t>Points to be concluded from the graph presented before.</a:t>
            </a:r>
          </a:p>
          <a:p>
            <a:r>
              <a:rPr lang="en-US" dirty="0">
                <a:solidFill>
                  <a:schemeClr val="bg1"/>
                </a:solidFill>
              </a:rPr>
              <a:t>Credit amount is inversely proportional to the date of birth, which means Credit amount is higher for low age and vice-versa.</a:t>
            </a:r>
          </a:p>
          <a:p>
            <a:r>
              <a:rPr lang="en-US" dirty="0">
                <a:solidFill>
                  <a:schemeClr val="bg1"/>
                </a:solidFill>
              </a:rPr>
              <a:t>Credit amount is inversely proportional to the number of children client have, means Credit amount is higher for less children count client have and vice-versa.</a:t>
            </a:r>
          </a:p>
          <a:p>
            <a:r>
              <a:rPr lang="en-US" dirty="0">
                <a:solidFill>
                  <a:schemeClr val="bg1"/>
                </a:solidFill>
              </a:rPr>
              <a:t>Income amount is inversely proportional to the number of children client have, means more income for less children client have and vice-versa.</a:t>
            </a:r>
          </a:p>
          <a:p>
            <a:r>
              <a:rPr lang="en-US" dirty="0">
                <a:solidFill>
                  <a:schemeClr val="bg1"/>
                </a:solidFill>
              </a:rPr>
              <a:t>From heat map we can say that No field is correlated with the TARGET variable so we need some other information to draw conclusions on the target variable.</a:t>
            </a:r>
          </a:p>
          <a:p>
            <a:r>
              <a:rPr lang="en-US" dirty="0">
                <a:solidFill>
                  <a:schemeClr val="bg1"/>
                </a:solidFill>
              </a:rPr>
              <a:t>There is a strong correlation between (AMT_GOODS_PRICE and AMT_CREDIT) and (CNT_FAM_MEMBERS and CNT_CHILDREN ) so we can use any one of them to do regression analysis.</a:t>
            </a:r>
          </a:p>
          <a:p>
            <a:endParaRPr lang="en-US" dirty="0">
              <a:solidFill>
                <a:schemeClr val="bg1"/>
              </a:solidFill>
            </a:endParaRPr>
          </a:p>
        </p:txBody>
      </p:sp>
    </p:spTree>
    <p:extLst>
      <p:ext uri="{BB962C8B-B14F-4D97-AF65-F5344CB8AC3E}">
        <p14:creationId xmlns:p14="http://schemas.microsoft.com/office/powerpoint/2010/main" val="2421897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592AC-D05E-45A8-8192-BEA852ACC732}"/>
              </a:ext>
            </a:extLst>
          </p:cNvPr>
          <p:cNvSpPr>
            <a:spLocks noGrp="1"/>
          </p:cNvSpPr>
          <p:nvPr>
            <p:ph type="title"/>
          </p:nvPr>
        </p:nvSpPr>
        <p:spPr>
          <a:xfrm>
            <a:off x="2781300" y="203201"/>
            <a:ext cx="8191500" cy="358774"/>
          </a:xfrm>
        </p:spPr>
        <p:txBody>
          <a:bodyPr>
            <a:normAutofit fontScale="90000"/>
          </a:bodyPr>
          <a:lstStyle/>
          <a:p>
            <a:r>
              <a:rPr lang="en-US" dirty="0"/>
              <a:t>Correlation For target 1(Defaulter)</a:t>
            </a:r>
          </a:p>
        </p:txBody>
      </p:sp>
      <p:pic>
        <p:nvPicPr>
          <p:cNvPr id="4" name="Picture 3" descr="A picture containing text, scoreboard&#10;&#10;Description automatically generated">
            <a:extLst>
              <a:ext uri="{FF2B5EF4-FFF2-40B4-BE49-F238E27FC236}">
                <a16:creationId xmlns:a16="http://schemas.microsoft.com/office/drawing/2014/main" id="{848D9459-2479-45D8-9F4C-61F49433A3EB}"/>
              </a:ext>
            </a:extLst>
          </p:cNvPr>
          <p:cNvPicPr>
            <a:picLocks noChangeAspect="1"/>
          </p:cNvPicPr>
          <p:nvPr/>
        </p:nvPicPr>
        <p:blipFill>
          <a:blip r:embed="rId2"/>
          <a:stretch>
            <a:fillRect/>
          </a:stretch>
        </p:blipFill>
        <p:spPr>
          <a:xfrm>
            <a:off x="-142875" y="689311"/>
            <a:ext cx="12192000" cy="6406814"/>
          </a:xfrm>
          <a:prstGeom prst="rect">
            <a:avLst/>
          </a:prstGeom>
        </p:spPr>
      </p:pic>
    </p:spTree>
    <p:extLst>
      <p:ext uri="{BB962C8B-B14F-4D97-AF65-F5344CB8AC3E}">
        <p14:creationId xmlns:p14="http://schemas.microsoft.com/office/powerpoint/2010/main" val="227743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6574-4BE8-42B5-BE18-E0D262EF6BD2}"/>
              </a:ext>
            </a:extLst>
          </p:cNvPr>
          <p:cNvSpPr>
            <a:spLocks noGrp="1"/>
          </p:cNvSpPr>
          <p:nvPr>
            <p:ph type="title"/>
          </p:nvPr>
        </p:nvSpPr>
        <p:spPr>
          <a:xfrm>
            <a:off x="1790701" y="452718"/>
            <a:ext cx="8260134" cy="1400530"/>
          </a:xfrm>
        </p:spPr>
        <p:txBody>
          <a:bodyPr/>
          <a:lstStyle/>
          <a:p>
            <a:r>
              <a:rPr lang="en-US" sz="3600" dirty="0"/>
              <a:t>Conclusion from correlation target 1</a:t>
            </a:r>
          </a:p>
        </p:txBody>
      </p:sp>
      <p:sp>
        <p:nvSpPr>
          <p:cNvPr id="3" name="Content Placeholder 2">
            <a:extLst>
              <a:ext uri="{FF2B5EF4-FFF2-40B4-BE49-F238E27FC236}">
                <a16:creationId xmlns:a16="http://schemas.microsoft.com/office/drawing/2014/main" id="{A1B902FE-BE07-4752-ACFC-CD045480AE09}"/>
              </a:ext>
            </a:extLst>
          </p:cNvPr>
          <p:cNvSpPr>
            <a:spLocks noGrp="1"/>
          </p:cNvSpPr>
          <p:nvPr>
            <p:ph idx="1"/>
          </p:nvPr>
        </p:nvSpPr>
        <p:spPr/>
        <p:txBody>
          <a:bodyPr>
            <a:normAutofit/>
          </a:bodyPr>
          <a:lstStyle/>
          <a:p>
            <a:pPr marL="0" indent="0">
              <a:buNone/>
            </a:pPr>
            <a:r>
              <a:rPr lang="en-US" sz="1700" dirty="0">
                <a:solidFill>
                  <a:schemeClr val="bg1"/>
                </a:solidFill>
              </a:rPr>
              <a:t>This heat map for Target 1 is also having quite a same observation just like Target 0. But for few points are different. They are listed below.</a:t>
            </a:r>
          </a:p>
          <a:p>
            <a:pPr lvl="1"/>
            <a:r>
              <a:rPr lang="en-US" dirty="0">
                <a:solidFill>
                  <a:schemeClr val="bg1"/>
                </a:solidFill>
              </a:rPr>
              <a:t>The client's permanent address does not match contact address are having less children and vice-versa</a:t>
            </a:r>
          </a:p>
          <a:p>
            <a:pPr lvl="1"/>
            <a:r>
              <a:rPr lang="en-US" dirty="0">
                <a:solidFill>
                  <a:schemeClr val="bg1"/>
                </a:solidFill>
              </a:rPr>
              <a:t>The client's permanent address does not match work address are having less children and vice-versa</a:t>
            </a:r>
          </a:p>
          <a:p>
            <a:pPr marL="0" indent="0">
              <a:buNone/>
            </a:pPr>
            <a:endParaRPr lang="en-US" sz="1700" dirty="0">
              <a:solidFill>
                <a:schemeClr val="bg1"/>
              </a:solidFill>
            </a:endParaRPr>
          </a:p>
        </p:txBody>
      </p:sp>
    </p:spTree>
    <p:extLst>
      <p:ext uri="{BB962C8B-B14F-4D97-AF65-F5344CB8AC3E}">
        <p14:creationId xmlns:p14="http://schemas.microsoft.com/office/powerpoint/2010/main" val="1330427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567A-0E95-4D5B-A9C1-A3B7EC802977}"/>
              </a:ext>
            </a:extLst>
          </p:cNvPr>
          <p:cNvSpPr>
            <a:spLocks noGrp="1"/>
          </p:cNvSpPr>
          <p:nvPr>
            <p:ph type="title"/>
          </p:nvPr>
        </p:nvSpPr>
        <p:spPr>
          <a:xfrm>
            <a:off x="646111" y="452718"/>
            <a:ext cx="9404723" cy="880782"/>
          </a:xfrm>
        </p:spPr>
        <p:txBody>
          <a:bodyPr/>
          <a:lstStyle/>
          <a:p>
            <a:r>
              <a:rPr lang="en-US" dirty="0"/>
              <a:t>conclusion</a:t>
            </a:r>
          </a:p>
        </p:txBody>
      </p:sp>
      <p:sp>
        <p:nvSpPr>
          <p:cNvPr id="3" name="Content Placeholder 2">
            <a:extLst>
              <a:ext uri="{FF2B5EF4-FFF2-40B4-BE49-F238E27FC236}">
                <a16:creationId xmlns:a16="http://schemas.microsoft.com/office/drawing/2014/main" id="{78D44870-856F-45BD-929C-B3E8F493B72E}"/>
              </a:ext>
            </a:extLst>
          </p:cNvPr>
          <p:cNvSpPr>
            <a:spLocks noGrp="1"/>
          </p:cNvSpPr>
          <p:nvPr>
            <p:ph idx="1"/>
          </p:nvPr>
        </p:nvSpPr>
        <p:spPr>
          <a:xfrm>
            <a:off x="352425" y="1333500"/>
            <a:ext cx="9698409" cy="5243232"/>
          </a:xfrm>
        </p:spPr>
        <p:txBody>
          <a:bodyPr>
            <a:noAutofit/>
          </a:bodyPr>
          <a:lstStyle/>
          <a:p>
            <a:pPr marL="0" indent="0">
              <a:buNone/>
            </a:pPr>
            <a:r>
              <a:rPr lang="en-US" sz="1200" b="1" dirty="0">
                <a:solidFill>
                  <a:schemeClr val="bg1"/>
                </a:solidFill>
              </a:rPr>
              <a:t>1.  Bank current situation for giving loans:</a:t>
            </a:r>
          </a:p>
          <a:p>
            <a:pPr marL="0" indent="0">
              <a:buNone/>
            </a:pPr>
            <a:r>
              <a:rPr lang="en-US" sz="1200" b="1" dirty="0">
                <a:solidFill>
                  <a:schemeClr val="bg1"/>
                </a:solidFill>
              </a:rPr>
              <a:t>    --Majority of the loans are approved</a:t>
            </a:r>
          </a:p>
          <a:p>
            <a:pPr marL="0" indent="0">
              <a:buNone/>
            </a:pPr>
            <a:r>
              <a:rPr lang="en-US" sz="1200" b="1" dirty="0">
                <a:solidFill>
                  <a:schemeClr val="bg1"/>
                </a:solidFill>
              </a:rPr>
              <a:t>    --99% of the clients chose to pay cash through the bank</a:t>
            </a:r>
          </a:p>
          <a:p>
            <a:pPr marL="0" indent="0">
              <a:buNone/>
            </a:pPr>
            <a:r>
              <a:rPr lang="en-US" sz="1200" b="1" dirty="0">
                <a:solidFill>
                  <a:schemeClr val="bg1"/>
                </a:solidFill>
              </a:rPr>
              <a:t>    -- HC is the reason why  majority of applications got rejected</a:t>
            </a:r>
          </a:p>
          <a:p>
            <a:pPr marL="0" indent="0">
              <a:buNone/>
            </a:pPr>
            <a:r>
              <a:rPr lang="en-US" sz="1200" b="1" dirty="0">
                <a:solidFill>
                  <a:schemeClr val="bg1"/>
                </a:solidFill>
              </a:rPr>
              <a:t>    --majority of the clients are repeaters</a:t>
            </a:r>
          </a:p>
          <a:p>
            <a:pPr marL="0" indent="0">
              <a:buNone/>
            </a:pPr>
            <a:r>
              <a:rPr lang="en-US" sz="1200" b="1" dirty="0">
                <a:solidFill>
                  <a:schemeClr val="bg1"/>
                </a:solidFill>
              </a:rPr>
              <a:t>2. Banks should focus more on clients with  </a:t>
            </a:r>
          </a:p>
          <a:p>
            <a:pPr marL="0" indent="0">
              <a:buNone/>
            </a:pPr>
            <a:r>
              <a:rPr lang="en-US" sz="1200" b="1" dirty="0">
                <a:solidFill>
                  <a:schemeClr val="bg1"/>
                </a:solidFill>
              </a:rPr>
              <a:t>   --contract type ‘Student’ ,’pensioner’ and ‘Businessman’ with housing ‘type other than ‘Co-op apartment’ for successful                 	   payments.</a:t>
            </a:r>
          </a:p>
          <a:p>
            <a:pPr marL="0" indent="0">
              <a:buNone/>
            </a:pPr>
            <a:r>
              <a:rPr lang="en-US" sz="1200" b="1" dirty="0">
                <a:solidFill>
                  <a:schemeClr val="bg1"/>
                </a:solidFill>
              </a:rPr>
              <a:t>   --from housing type ‘With parents’ as they are having least number of unsuccessful payments.</a:t>
            </a:r>
          </a:p>
          <a:p>
            <a:pPr marL="0" indent="0">
              <a:buNone/>
            </a:pPr>
            <a:r>
              <a:rPr lang="en-US" sz="1200" b="1" dirty="0">
                <a:solidFill>
                  <a:schemeClr val="bg1"/>
                </a:solidFill>
              </a:rPr>
              <a:t>   --family members of 3 or more and owns a car</a:t>
            </a:r>
          </a:p>
          <a:p>
            <a:pPr marL="0" indent="0">
              <a:buNone/>
            </a:pPr>
            <a:r>
              <a:rPr lang="en-US" sz="1200" b="1" dirty="0">
                <a:solidFill>
                  <a:schemeClr val="bg1"/>
                </a:solidFill>
              </a:rPr>
              <a:t>3. Banks should be cautious with Clients</a:t>
            </a:r>
          </a:p>
          <a:p>
            <a:pPr marL="0" indent="0">
              <a:buNone/>
            </a:pPr>
            <a:r>
              <a:rPr lang="en-US" sz="1200" b="1" dirty="0">
                <a:solidFill>
                  <a:schemeClr val="bg1"/>
                </a:solidFill>
              </a:rPr>
              <a:t>   --in age group 27-30 years with income type 'average' and contract type ‘Working’ and 'Unaccompanied' as they are 	    having  most number of unsuccessful payments.</a:t>
            </a:r>
          </a:p>
          <a:p>
            <a:pPr marL="0" indent="0">
              <a:buNone/>
            </a:pPr>
            <a:r>
              <a:rPr lang="en-US" sz="1200" b="1" dirty="0">
                <a:solidFill>
                  <a:schemeClr val="bg1"/>
                </a:solidFill>
              </a:rPr>
              <a:t>   --from housing type 'Rented/ Municipal apartment'</a:t>
            </a:r>
          </a:p>
          <a:p>
            <a:pPr marL="0" indent="0">
              <a:buNone/>
            </a:pPr>
            <a:r>
              <a:rPr lang="en-US" sz="1200" b="1" dirty="0">
                <a:solidFill>
                  <a:schemeClr val="bg1"/>
                </a:solidFill>
              </a:rPr>
              <a:t>   --with loan purpose ‘Repair’</a:t>
            </a:r>
          </a:p>
          <a:p>
            <a:pPr marL="0" indent="0">
              <a:buNone/>
            </a:pPr>
            <a:r>
              <a:rPr lang="en-US" sz="1200" b="1" dirty="0">
                <a:solidFill>
                  <a:schemeClr val="bg1"/>
                </a:solidFill>
              </a:rPr>
              <a:t>   --who are females having education type 'secondary education'/'incomplete higher'/'higher education' and contract type     	   'cash  loans/revolving loans'</a:t>
            </a:r>
          </a:p>
          <a:p>
            <a:pPr marL="0" indent="0">
              <a:buNone/>
            </a:pPr>
            <a:r>
              <a:rPr lang="en-US" sz="1200" b="1" dirty="0">
                <a:solidFill>
                  <a:schemeClr val="bg1"/>
                </a:solidFill>
              </a:rPr>
              <a:t>   -- with Family members of 2 and do not own a car</a:t>
            </a:r>
          </a:p>
        </p:txBody>
      </p:sp>
    </p:spTree>
    <p:extLst>
      <p:ext uri="{BB962C8B-B14F-4D97-AF65-F5344CB8AC3E}">
        <p14:creationId xmlns:p14="http://schemas.microsoft.com/office/powerpoint/2010/main" val="1815384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A3A0-D256-4A69-BCFA-C19010C37A45}"/>
              </a:ext>
            </a:extLst>
          </p:cNvPr>
          <p:cNvSpPr>
            <a:spLocks noGrp="1"/>
          </p:cNvSpPr>
          <p:nvPr>
            <p:ph type="title"/>
          </p:nvPr>
        </p:nvSpPr>
        <p:spPr>
          <a:xfrm>
            <a:off x="1751013" y="2142518"/>
            <a:ext cx="9905998" cy="1478570"/>
          </a:xfrm>
        </p:spPr>
        <p:txBody>
          <a:bodyPr/>
          <a:lstStyle/>
          <a:p>
            <a:r>
              <a:rPr lang="en-US" dirty="0"/>
              <a:t>Thank you</a:t>
            </a:r>
          </a:p>
        </p:txBody>
      </p:sp>
    </p:spTree>
    <p:extLst>
      <p:ext uri="{BB962C8B-B14F-4D97-AF65-F5344CB8AC3E}">
        <p14:creationId xmlns:p14="http://schemas.microsoft.com/office/powerpoint/2010/main" val="2120384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D6AA-8CFB-49C2-AC32-CA36F462A0F7}"/>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Distribution of income type</a:t>
            </a:r>
          </a:p>
        </p:txBody>
      </p:sp>
      <p:sp>
        <p:nvSpPr>
          <p:cNvPr id="10" name="Content Placeholder 9">
            <a:extLst>
              <a:ext uri="{FF2B5EF4-FFF2-40B4-BE49-F238E27FC236}">
                <a16:creationId xmlns:a16="http://schemas.microsoft.com/office/drawing/2014/main" id="{6FCA6989-5863-4AA3-BD9E-A065351707B5}"/>
              </a:ext>
            </a:extLst>
          </p:cNvPr>
          <p:cNvSpPr>
            <a:spLocks noGrp="1"/>
          </p:cNvSpPr>
          <p:nvPr>
            <p:ph idx="1"/>
          </p:nvPr>
        </p:nvSpPr>
        <p:spPr>
          <a:xfrm>
            <a:off x="844620" y="2249487"/>
            <a:ext cx="2862444" cy="3957302"/>
          </a:xfrm>
        </p:spPr>
        <p:txBody>
          <a:bodyPr>
            <a:normAutofit/>
          </a:bodyPr>
          <a:lstStyle/>
          <a:p>
            <a:pPr marL="0" indent="0">
              <a:buNone/>
            </a:pPr>
            <a:r>
              <a:rPr lang="en-US" sz="1400" b="1" dirty="0"/>
              <a:t>NAME_FAMILY_STATUS</a:t>
            </a:r>
          </a:p>
          <a:p>
            <a:pPr marL="0" indent="0">
              <a:buNone/>
            </a:pPr>
            <a:r>
              <a:rPr lang="en-US" sz="1400" dirty="0"/>
              <a:t>Points to be concluded from the chart on the right.</a:t>
            </a:r>
          </a:p>
          <a:p>
            <a:r>
              <a:rPr lang="en-US" sz="1400" dirty="0">
                <a:solidFill>
                  <a:srgbClr val="000000"/>
                </a:solidFill>
              </a:rPr>
              <a:t>D</a:t>
            </a:r>
            <a:r>
              <a:rPr lang="en-US" sz="1400" b="0" i="0" dirty="0">
                <a:solidFill>
                  <a:srgbClr val="000000"/>
                </a:solidFill>
                <a:effectLst/>
              </a:rPr>
              <a:t>efaulters have a higher percentage of single and civil married people.</a:t>
            </a:r>
            <a:endParaRPr lang="en-US" sz="1400" dirty="0"/>
          </a:p>
          <a:p>
            <a:endParaRPr lang="en-US" sz="1400" dirty="0"/>
          </a:p>
          <a:p>
            <a:r>
              <a:rPr lang="en-US" sz="1400" b="0" i="0" dirty="0">
                <a:solidFill>
                  <a:srgbClr val="000000"/>
                </a:solidFill>
                <a:effectLst/>
              </a:rPr>
              <a:t>The percentage in non-defaulters for married is higher than that of defaulters.</a:t>
            </a:r>
          </a:p>
        </p:txBody>
      </p:sp>
      <p:pic>
        <p:nvPicPr>
          <p:cNvPr id="4" name="Picture 3">
            <a:extLst>
              <a:ext uri="{FF2B5EF4-FFF2-40B4-BE49-F238E27FC236}">
                <a16:creationId xmlns:a16="http://schemas.microsoft.com/office/drawing/2014/main" id="{77DA8EA8-423B-40A7-B6B8-C74DFAF5C9E1}"/>
              </a:ext>
            </a:extLst>
          </p:cNvPr>
          <p:cNvPicPr>
            <a:picLocks noChangeAspect="1"/>
          </p:cNvPicPr>
          <p:nvPr/>
        </p:nvPicPr>
        <p:blipFill>
          <a:blip r:embed="rId2"/>
          <a:stretch>
            <a:fillRect/>
          </a:stretch>
        </p:blipFill>
        <p:spPr>
          <a:xfrm>
            <a:off x="3995294" y="1490551"/>
            <a:ext cx="8196706" cy="4144936"/>
          </a:xfrm>
          <a:prstGeom prst="rect">
            <a:avLst/>
          </a:prstGeom>
        </p:spPr>
      </p:pic>
    </p:spTree>
    <p:extLst>
      <p:ext uri="{BB962C8B-B14F-4D97-AF65-F5344CB8AC3E}">
        <p14:creationId xmlns:p14="http://schemas.microsoft.com/office/powerpoint/2010/main" val="261321396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87-6336-4124-A412-393D94C3967A}"/>
              </a:ext>
            </a:extLst>
          </p:cNvPr>
          <p:cNvSpPr>
            <a:spLocks noGrp="1"/>
          </p:cNvSpPr>
          <p:nvPr>
            <p:ph type="title"/>
          </p:nvPr>
        </p:nvSpPr>
        <p:spPr>
          <a:xfrm>
            <a:off x="855266" y="618518"/>
            <a:ext cx="2851417" cy="1478570"/>
          </a:xfrm>
        </p:spPr>
        <p:txBody>
          <a:bodyPr>
            <a:normAutofit/>
          </a:bodyPr>
          <a:lstStyle/>
          <a:p>
            <a:r>
              <a:rPr lang="en-US" sz="3000" dirty="0">
                <a:solidFill>
                  <a:srgbClr val="FFFFFF"/>
                </a:solidFill>
              </a:rPr>
              <a:t>n for contract type</a:t>
            </a:r>
          </a:p>
        </p:txBody>
      </p:sp>
      <p:sp>
        <p:nvSpPr>
          <p:cNvPr id="10" name="Content Placeholder 9">
            <a:extLst>
              <a:ext uri="{FF2B5EF4-FFF2-40B4-BE49-F238E27FC236}">
                <a16:creationId xmlns:a16="http://schemas.microsoft.com/office/drawing/2014/main" id="{C4BAD658-3892-45A4-B920-FEF685AA93E0}"/>
              </a:ext>
            </a:extLst>
          </p:cNvPr>
          <p:cNvSpPr>
            <a:spLocks noGrp="1"/>
          </p:cNvSpPr>
          <p:nvPr>
            <p:ph idx="1"/>
          </p:nvPr>
        </p:nvSpPr>
        <p:spPr>
          <a:xfrm>
            <a:off x="323850" y="2249487"/>
            <a:ext cx="3383214" cy="2951163"/>
          </a:xfrm>
        </p:spPr>
        <p:txBody>
          <a:bodyPr>
            <a:normAutofit/>
          </a:bodyPr>
          <a:lstStyle/>
          <a:p>
            <a:pPr marL="0" indent="0">
              <a:buNone/>
            </a:pPr>
            <a:r>
              <a:rPr lang="en-US" sz="1400" b="1" dirty="0"/>
              <a:t>NAME_CONTRACT_TYPE</a:t>
            </a:r>
          </a:p>
          <a:p>
            <a:pPr marL="0" indent="0">
              <a:buNone/>
            </a:pPr>
            <a:r>
              <a:rPr lang="en-US" sz="1400" dirty="0"/>
              <a:t>Points to be concluded from the chart on the right.</a:t>
            </a:r>
          </a:p>
          <a:p>
            <a:pPr>
              <a:buFont typeface="Century Gothic" panose="020B0502020202020204" pitchFamily="34" charset="0"/>
              <a:buChar char="•"/>
            </a:pPr>
            <a:r>
              <a:rPr lang="en-US" sz="1400" b="0" i="0" dirty="0">
                <a:solidFill>
                  <a:srgbClr val="000000"/>
                </a:solidFill>
                <a:effectLst/>
                <a:latin typeface="+mn-lt"/>
              </a:rPr>
              <a:t>cash loans have high percentage in defaulters &amp; non Defaulters </a:t>
            </a:r>
          </a:p>
          <a:p>
            <a:pPr>
              <a:buFont typeface="Century Gothic" panose="020B0502020202020204" pitchFamily="34" charset="0"/>
              <a:buChar char="•"/>
            </a:pPr>
            <a:endParaRPr lang="en-US" sz="1400" dirty="0">
              <a:solidFill>
                <a:srgbClr val="000000"/>
              </a:solidFill>
              <a:latin typeface="+mn-lt"/>
            </a:endParaRPr>
          </a:p>
          <a:p>
            <a:pPr>
              <a:buFont typeface="Century Gothic" panose="020B0502020202020204" pitchFamily="34" charset="0"/>
              <a:buChar char="•"/>
            </a:pPr>
            <a:r>
              <a:rPr lang="en-US" sz="1400" b="0" i="0" dirty="0">
                <a:solidFill>
                  <a:srgbClr val="000000"/>
                </a:solidFill>
                <a:effectLst/>
                <a:latin typeface="+mn-lt"/>
              </a:rPr>
              <a:t>Revolving loans have less percentage in defaulters &amp; non Defaulters </a:t>
            </a:r>
          </a:p>
          <a:p>
            <a:pPr marL="0" indent="0">
              <a:buNone/>
            </a:pPr>
            <a:endParaRPr lang="en-US" sz="1400" b="0" i="0" dirty="0">
              <a:solidFill>
                <a:srgbClr val="000000"/>
              </a:solidFill>
              <a:effectLst/>
              <a:latin typeface="+mn-lt"/>
            </a:endParaRPr>
          </a:p>
          <a:p>
            <a:pPr marL="0" indent="0">
              <a:buNone/>
            </a:pPr>
            <a:endParaRPr lang="en-US" sz="1400" dirty="0">
              <a:latin typeface="+mn-lt"/>
            </a:endParaRPr>
          </a:p>
        </p:txBody>
      </p:sp>
      <p:pic>
        <p:nvPicPr>
          <p:cNvPr id="4" name="Picture 3">
            <a:extLst>
              <a:ext uri="{FF2B5EF4-FFF2-40B4-BE49-F238E27FC236}">
                <a16:creationId xmlns:a16="http://schemas.microsoft.com/office/drawing/2014/main" id="{004034B2-A569-4BA3-977C-EA6976D4250B}"/>
              </a:ext>
            </a:extLst>
          </p:cNvPr>
          <p:cNvPicPr>
            <a:picLocks noChangeAspect="1"/>
          </p:cNvPicPr>
          <p:nvPr/>
        </p:nvPicPr>
        <p:blipFill>
          <a:blip r:embed="rId2"/>
          <a:stretch>
            <a:fillRect/>
          </a:stretch>
        </p:blipFill>
        <p:spPr>
          <a:xfrm>
            <a:off x="4383156" y="1476375"/>
            <a:ext cx="7663069" cy="3960330"/>
          </a:xfrm>
          <a:prstGeom prst="rect">
            <a:avLst/>
          </a:prstGeom>
        </p:spPr>
      </p:pic>
    </p:spTree>
    <p:extLst>
      <p:ext uri="{BB962C8B-B14F-4D97-AF65-F5344CB8AC3E}">
        <p14:creationId xmlns:p14="http://schemas.microsoft.com/office/powerpoint/2010/main" val="281510131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CODE_GENDER</a:t>
            </a:r>
          </a:p>
          <a:p>
            <a:pPr marL="0" indent="0">
              <a:buNone/>
            </a:pPr>
            <a:endParaRPr lang="en-US" sz="1400" dirty="0"/>
          </a:p>
          <a:p>
            <a:pPr marL="0" indent="0">
              <a:buNone/>
            </a:pPr>
            <a:r>
              <a:rPr lang="en-US" sz="1400" dirty="0"/>
              <a:t>Points to be concluded from the chart on the right.</a:t>
            </a:r>
          </a:p>
          <a:p>
            <a:r>
              <a:rPr lang="en-US" sz="1400" b="0" i="0" dirty="0">
                <a:solidFill>
                  <a:srgbClr val="000000"/>
                </a:solidFill>
                <a:effectLst/>
              </a:rPr>
              <a:t>Females are in majority in both defaulter and non defaulter</a:t>
            </a:r>
          </a:p>
          <a:p>
            <a:r>
              <a:rPr lang="en-US" sz="1400" b="0" i="0" dirty="0">
                <a:solidFill>
                  <a:srgbClr val="000000"/>
                </a:solidFill>
                <a:effectLst/>
              </a:rPr>
              <a:t> Male percentage is more in defaulter.</a:t>
            </a:r>
            <a:endParaRPr lang="en-US" sz="1400" dirty="0"/>
          </a:p>
        </p:txBody>
      </p:sp>
      <p:pic>
        <p:nvPicPr>
          <p:cNvPr id="4" name="Picture 3">
            <a:extLst>
              <a:ext uri="{FF2B5EF4-FFF2-40B4-BE49-F238E27FC236}">
                <a16:creationId xmlns:a16="http://schemas.microsoft.com/office/drawing/2014/main" id="{B5ADB378-480D-402E-8AEF-8ED111525128}"/>
              </a:ext>
            </a:extLst>
          </p:cNvPr>
          <p:cNvPicPr>
            <a:picLocks noChangeAspect="1"/>
          </p:cNvPicPr>
          <p:nvPr/>
        </p:nvPicPr>
        <p:blipFill>
          <a:blip r:embed="rId2"/>
          <a:stretch>
            <a:fillRect/>
          </a:stretch>
        </p:blipFill>
        <p:spPr>
          <a:xfrm>
            <a:off x="4075043" y="1909331"/>
            <a:ext cx="7931426" cy="3706277"/>
          </a:xfrm>
          <a:prstGeom prst="rect">
            <a:avLst/>
          </a:prstGeom>
        </p:spPr>
      </p:pic>
    </p:spTree>
    <p:extLst>
      <p:ext uri="{BB962C8B-B14F-4D97-AF65-F5344CB8AC3E}">
        <p14:creationId xmlns:p14="http://schemas.microsoft.com/office/powerpoint/2010/main" val="160647435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NAME_TYPE_SUITE</a:t>
            </a:r>
          </a:p>
          <a:p>
            <a:pPr marL="0" indent="0">
              <a:buNone/>
            </a:pPr>
            <a:endParaRPr lang="en-US" sz="1400" b="1" dirty="0"/>
          </a:p>
          <a:p>
            <a:pPr marL="0" indent="0">
              <a:buNone/>
            </a:pPr>
            <a:r>
              <a:rPr lang="en-US" sz="1400" dirty="0"/>
              <a:t>Points to be concluded from the chart on the right.</a:t>
            </a:r>
          </a:p>
          <a:p>
            <a:r>
              <a:rPr lang="en-US" sz="1400" b="0" i="0" dirty="0">
                <a:solidFill>
                  <a:srgbClr val="000000"/>
                </a:solidFill>
                <a:effectLst/>
              </a:rPr>
              <a:t> Unaccompanied ones are higher in both defaulter and non defaulter</a:t>
            </a:r>
            <a:endParaRPr lang="en-US" sz="1400" dirty="0"/>
          </a:p>
        </p:txBody>
      </p:sp>
      <p:pic>
        <p:nvPicPr>
          <p:cNvPr id="5" name="Picture 4">
            <a:extLst>
              <a:ext uri="{FF2B5EF4-FFF2-40B4-BE49-F238E27FC236}">
                <a16:creationId xmlns:a16="http://schemas.microsoft.com/office/drawing/2014/main" id="{9262DFA2-94F0-4315-8200-F8F71906B216}"/>
              </a:ext>
            </a:extLst>
          </p:cNvPr>
          <p:cNvPicPr>
            <a:picLocks noChangeAspect="1"/>
          </p:cNvPicPr>
          <p:nvPr/>
        </p:nvPicPr>
        <p:blipFill>
          <a:blip r:embed="rId2"/>
          <a:stretch>
            <a:fillRect/>
          </a:stretch>
        </p:blipFill>
        <p:spPr>
          <a:xfrm>
            <a:off x="4412974" y="2097088"/>
            <a:ext cx="7533861" cy="3836573"/>
          </a:xfrm>
          <a:prstGeom prst="rect">
            <a:avLst/>
          </a:prstGeom>
        </p:spPr>
      </p:pic>
    </p:spTree>
    <p:extLst>
      <p:ext uri="{BB962C8B-B14F-4D97-AF65-F5344CB8AC3E}">
        <p14:creationId xmlns:p14="http://schemas.microsoft.com/office/powerpoint/2010/main" val="184075851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247650" y="2249487"/>
            <a:ext cx="3228975" cy="3957302"/>
          </a:xfrm>
        </p:spPr>
        <p:txBody>
          <a:bodyPr>
            <a:normAutofit/>
          </a:bodyPr>
          <a:lstStyle/>
          <a:p>
            <a:pPr marL="0" indent="0">
              <a:buNone/>
            </a:pPr>
            <a:r>
              <a:rPr lang="en-US" sz="1400" b="1" dirty="0"/>
              <a:t>CNT_FAM_MEMBERS</a:t>
            </a:r>
          </a:p>
          <a:p>
            <a:pPr marL="0" indent="0">
              <a:buNone/>
            </a:pPr>
            <a:endParaRPr lang="en-US" sz="1400" dirty="0"/>
          </a:p>
          <a:p>
            <a:pPr marL="0" indent="0">
              <a:buNone/>
            </a:pPr>
            <a:r>
              <a:rPr lang="en-US" sz="1400" dirty="0"/>
              <a:t>Points to be concluded from the chart on the right.</a:t>
            </a:r>
          </a:p>
          <a:p>
            <a:r>
              <a:rPr lang="en-US" sz="1400" b="0" i="0" dirty="0">
                <a:solidFill>
                  <a:srgbClr val="000000"/>
                </a:solidFill>
                <a:effectLst/>
              </a:rPr>
              <a:t>Family members of 2 have high percentage in both defaulter and non defaulter.</a:t>
            </a:r>
            <a:endParaRPr lang="en-US" sz="1400" dirty="0"/>
          </a:p>
        </p:txBody>
      </p:sp>
      <p:pic>
        <p:nvPicPr>
          <p:cNvPr id="5" name="Picture 4">
            <a:extLst>
              <a:ext uri="{FF2B5EF4-FFF2-40B4-BE49-F238E27FC236}">
                <a16:creationId xmlns:a16="http://schemas.microsoft.com/office/drawing/2014/main" id="{945A63A5-DA09-4D20-82D6-42C252686C9E}"/>
              </a:ext>
            </a:extLst>
          </p:cNvPr>
          <p:cNvPicPr>
            <a:picLocks noChangeAspect="1"/>
          </p:cNvPicPr>
          <p:nvPr/>
        </p:nvPicPr>
        <p:blipFill>
          <a:blip r:embed="rId2"/>
          <a:stretch>
            <a:fillRect/>
          </a:stretch>
        </p:blipFill>
        <p:spPr>
          <a:xfrm>
            <a:off x="3706683" y="1616220"/>
            <a:ext cx="8060429" cy="3750910"/>
          </a:xfrm>
          <a:prstGeom prst="rect">
            <a:avLst/>
          </a:prstGeom>
        </p:spPr>
      </p:pic>
    </p:spTree>
    <p:extLst>
      <p:ext uri="{BB962C8B-B14F-4D97-AF65-F5344CB8AC3E}">
        <p14:creationId xmlns:p14="http://schemas.microsoft.com/office/powerpoint/2010/main" val="426206440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A7A-A3EE-4461-8B12-CCB2710357B7}"/>
              </a:ext>
            </a:extLst>
          </p:cNvPr>
          <p:cNvSpPr>
            <a:spLocks noGrp="1"/>
          </p:cNvSpPr>
          <p:nvPr>
            <p:ph type="title"/>
          </p:nvPr>
        </p:nvSpPr>
        <p:spPr>
          <a:xfrm>
            <a:off x="855266" y="618518"/>
            <a:ext cx="2851417" cy="1478570"/>
          </a:xfrm>
        </p:spPr>
        <p:txBody>
          <a:bodyPr>
            <a:normAutofit/>
          </a:bodyPr>
          <a:lstStyle/>
          <a:p>
            <a:r>
              <a:rPr lang="en-US" sz="2700" dirty="0">
                <a:solidFill>
                  <a:srgbClr val="FFFFFF"/>
                </a:solidFill>
              </a:rPr>
              <a:t>Distribution of organization type</a:t>
            </a:r>
          </a:p>
        </p:txBody>
      </p:sp>
      <p:sp>
        <p:nvSpPr>
          <p:cNvPr id="10" name="Content Placeholder 9">
            <a:extLst>
              <a:ext uri="{FF2B5EF4-FFF2-40B4-BE49-F238E27FC236}">
                <a16:creationId xmlns:a16="http://schemas.microsoft.com/office/drawing/2014/main" id="{22E3D7FA-D791-423D-9633-A31FC3338047}"/>
              </a:ext>
            </a:extLst>
          </p:cNvPr>
          <p:cNvSpPr>
            <a:spLocks noGrp="1"/>
          </p:cNvSpPr>
          <p:nvPr>
            <p:ph idx="1"/>
          </p:nvPr>
        </p:nvSpPr>
        <p:spPr>
          <a:xfrm>
            <a:off x="844620" y="2249487"/>
            <a:ext cx="2862444" cy="3957302"/>
          </a:xfrm>
        </p:spPr>
        <p:txBody>
          <a:bodyPr>
            <a:normAutofit/>
          </a:bodyPr>
          <a:lstStyle/>
          <a:p>
            <a:pPr marL="0" indent="0">
              <a:buNone/>
            </a:pPr>
            <a:r>
              <a:rPr lang="en-US" sz="1400" b="1" dirty="0"/>
              <a:t>NAME_INCOME_TYPE</a:t>
            </a:r>
          </a:p>
          <a:p>
            <a:pPr marL="0" indent="0">
              <a:buNone/>
            </a:pPr>
            <a:endParaRPr lang="en-US" sz="1400" b="1" dirty="0"/>
          </a:p>
          <a:p>
            <a:pPr marL="0" indent="0">
              <a:buNone/>
            </a:pPr>
            <a:r>
              <a:rPr lang="en-US" sz="1400" dirty="0"/>
              <a:t>Points to be concluded from the chart on the right.</a:t>
            </a:r>
          </a:p>
          <a:p>
            <a:r>
              <a:rPr lang="en-US" sz="1400" b="0" i="0" dirty="0">
                <a:solidFill>
                  <a:srgbClr val="000000"/>
                </a:solidFill>
                <a:effectLst/>
              </a:rPr>
              <a:t>Working </a:t>
            </a:r>
            <a:r>
              <a:rPr lang="en-US" sz="1400" b="0" i="0" dirty="0" err="1">
                <a:solidFill>
                  <a:srgbClr val="000000"/>
                </a:solidFill>
                <a:effectLst/>
              </a:rPr>
              <a:t>professionsals</a:t>
            </a:r>
            <a:r>
              <a:rPr lang="en-US" sz="1400" b="0" i="0" dirty="0">
                <a:solidFill>
                  <a:srgbClr val="000000"/>
                </a:solidFill>
                <a:effectLst/>
              </a:rPr>
              <a:t> have highest percentage in defaulter. </a:t>
            </a:r>
          </a:p>
          <a:p>
            <a:r>
              <a:rPr lang="en-US" sz="1400" b="0" i="0" dirty="0">
                <a:solidFill>
                  <a:srgbClr val="000000"/>
                </a:solidFill>
                <a:effectLst/>
              </a:rPr>
              <a:t>State servants are the non defaulters.</a:t>
            </a:r>
            <a:endParaRPr lang="en-US" sz="1400" dirty="0"/>
          </a:p>
        </p:txBody>
      </p:sp>
      <p:pic>
        <p:nvPicPr>
          <p:cNvPr id="4" name="Picture 3">
            <a:extLst>
              <a:ext uri="{FF2B5EF4-FFF2-40B4-BE49-F238E27FC236}">
                <a16:creationId xmlns:a16="http://schemas.microsoft.com/office/drawing/2014/main" id="{89D7BCFC-B8A7-4433-9D0D-92059E01C886}"/>
              </a:ext>
            </a:extLst>
          </p:cNvPr>
          <p:cNvPicPr>
            <a:picLocks noChangeAspect="1"/>
          </p:cNvPicPr>
          <p:nvPr/>
        </p:nvPicPr>
        <p:blipFill>
          <a:blip r:embed="rId2"/>
          <a:stretch>
            <a:fillRect/>
          </a:stretch>
        </p:blipFill>
        <p:spPr>
          <a:xfrm>
            <a:off x="3822873" y="1898306"/>
            <a:ext cx="8246165" cy="3957302"/>
          </a:xfrm>
          <a:prstGeom prst="rect">
            <a:avLst/>
          </a:prstGeom>
        </p:spPr>
      </p:pic>
    </p:spTree>
    <p:extLst>
      <p:ext uri="{BB962C8B-B14F-4D97-AF65-F5344CB8AC3E}">
        <p14:creationId xmlns:p14="http://schemas.microsoft.com/office/powerpoint/2010/main" val="208394204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TotalTime>
  <Words>1838</Words>
  <Application>Microsoft Office PowerPoint</Application>
  <PresentationFormat>Widescreen</PresentationFormat>
  <Paragraphs>177</Paragraphs>
  <Slides>34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Calibri</vt:lpstr>
      <vt:lpstr>Calibri Light</vt:lpstr>
      <vt:lpstr>Century Gothic</vt:lpstr>
      <vt:lpstr>Helvetica Neue</vt:lpstr>
      <vt:lpstr>Wingdings</vt:lpstr>
      <vt:lpstr>Wingdings 3</vt:lpstr>
      <vt:lpstr>Ion</vt:lpstr>
      <vt:lpstr>Office Theme</vt:lpstr>
      <vt:lpstr>CREDIT EDA CASE STUDY</vt:lpstr>
      <vt:lpstr>In this case study, we develop a basic understanding of risk analytics in banking and financial services and understand how data is used to minimize the risk of losing money while lending to customers.</vt:lpstr>
      <vt:lpstr>The below slides include analysis done for Target 1 named as ‘Default’ and Target 0 named as ‘Non - Default’ and concluded in the end</vt:lpstr>
      <vt:lpstr>Distribution of income type</vt:lpstr>
      <vt:lpstr>n for contract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organization type</vt:lpstr>
      <vt:lpstr>Distribution of Income range</vt:lpstr>
      <vt:lpstr>Distribution of Income range</vt:lpstr>
      <vt:lpstr>Distribution of Income range</vt:lpstr>
      <vt:lpstr>Distribution of Income range</vt:lpstr>
      <vt:lpstr>Distribution of Income range</vt:lpstr>
      <vt:lpstr>Distribution of Income range</vt:lpstr>
      <vt:lpstr>Distribution of Income range</vt:lpstr>
      <vt:lpstr>Distribution of Income range</vt:lpstr>
      <vt:lpstr>Correlation For target 0(Non -Defaulter)</vt:lpstr>
      <vt:lpstr>Conclusion from correlation target 0</vt:lpstr>
      <vt:lpstr>Correlation For target 1(Defaulter)</vt:lpstr>
      <vt:lpstr>Conclusion from correlation target 1</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EDA CASE STUDY</dc:title>
  <dc:creator>Samrat Sinha</dc:creator>
  <cp:lastModifiedBy>Vikram Gandham</cp:lastModifiedBy>
  <cp:revision>54</cp:revision>
  <dcterms:created xsi:type="dcterms:W3CDTF">2019-06-16T18:29:35Z</dcterms:created>
  <dcterms:modified xsi:type="dcterms:W3CDTF">2021-08-30T11:28:51Z</dcterms:modified>
</cp:coreProperties>
</file>